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64" r:id="rId6"/>
    <p:sldId id="278" r:id="rId7"/>
    <p:sldId id="265" r:id="rId8"/>
    <p:sldId id="266" r:id="rId9"/>
    <p:sldId id="275" r:id="rId10"/>
    <p:sldId id="279" r:id="rId11"/>
    <p:sldId id="280" r:id="rId12"/>
    <p:sldId id="274" r:id="rId13"/>
    <p:sldId id="276" r:id="rId14"/>
    <p:sldId id="267" r:id="rId15"/>
    <p:sldId id="273" r:id="rId16"/>
    <p:sldId id="268" r:id="rId17"/>
    <p:sldId id="269" r:id="rId18"/>
    <p:sldId id="270" r:id="rId19"/>
    <p:sldId id="271" r:id="rId20"/>
    <p:sldId id="277" r:id="rId21"/>
    <p:sldId id="286" r:id="rId22"/>
    <p:sldId id="272"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0639-D0FA-863F-9C9B-887896F78E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7FD5AE-E190-BFF7-6798-183EBAF2A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FFFB36-2F80-0AC5-BA16-E069CB4E367E}"/>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5" name="Footer Placeholder 4">
            <a:extLst>
              <a:ext uri="{FF2B5EF4-FFF2-40B4-BE49-F238E27FC236}">
                <a16:creationId xmlns:a16="http://schemas.microsoft.com/office/drawing/2014/main" id="{9B8A1172-B495-26EF-A896-183FD3268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83938-7307-9D1E-3FAA-BA13863B4CA2}"/>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92665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BFD0-4084-76C9-3FC4-BE975F4B7F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34C1FE-417C-5DC8-0A76-B2F7E8116F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5A4A6-0C9C-C61B-C7BB-80D62598A041}"/>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5" name="Footer Placeholder 4">
            <a:extLst>
              <a:ext uri="{FF2B5EF4-FFF2-40B4-BE49-F238E27FC236}">
                <a16:creationId xmlns:a16="http://schemas.microsoft.com/office/drawing/2014/main" id="{196DDF8F-BF25-5DA2-6EAA-A5033B51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03590-F1D0-8A21-77C5-20607045E95D}"/>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73336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A88265-14FD-7525-A7A9-86388C62AE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F22216-C777-AC4B-CEA9-22A3243223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CBA0B-2EEE-69E7-DB56-9B3AEC810D33}"/>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5" name="Footer Placeholder 4">
            <a:extLst>
              <a:ext uri="{FF2B5EF4-FFF2-40B4-BE49-F238E27FC236}">
                <a16:creationId xmlns:a16="http://schemas.microsoft.com/office/drawing/2014/main" id="{205D7AB7-533C-6798-4A06-0818F783C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A0146-C635-D9A1-2066-940468108E1E}"/>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347251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07181-BEA9-1063-B7CC-B75C6F79F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ADF15-8AD1-028A-BD5C-E6F88E3EF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B6F43-1DE6-1D9D-81BA-AF0EB843E69C}"/>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5" name="Footer Placeholder 4">
            <a:extLst>
              <a:ext uri="{FF2B5EF4-FFF2-40B4-BE49-F238E27FC236}">
                <a16:creationId xmlns:a16="http://schemas.microsoft.com/office/drawing/2014/main" id="{6F00FB04-C467-EE31-E7B1-144AFA502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C2472-36A2-8B45-4D3B-90BC6344D6CD}"/>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116940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A756-5221-95CA-781B-92B9A8A13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3E4EA3-316F-399B-A381-985DD0BE4E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12FC4-F720-E0D5-E5EC-5BF920F5DE9F}"/>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5" name="Footer Placeholder 4">
            <a:extLst>
              <a:ext uri="{FF2B5EF4-FFF2-40B4-BE49-F238E27FC236}">
                <a16:creationId xmlns:a16="http://schemas.microsoft.com/office/drawing/2014/main" id="{435BF2CD-F486-ADB2-B8B0-A035296B8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10942-E871-FDB2-32C2-1F8983EABE5D}"/>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417394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0C81-5FE3-727D-DA10-8C6BEE409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66352D-C01D-5F63-B916-CD0A429F2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BFA93-87C9-4E90-2397-D6E84060E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142031-5AA2-6D14-FE09-B8EB75D71030}"/>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6" name="Footer Placeholder 5">
            <a:extLst>
              <a:ext uri="{FF2B5EF4-FFF2-40B4-BE49-F238E27FC236}">
                <a16:creationId xmlns:a16="http://schemas.microsoft.com/office/drawing/2014/main" id="{6923B4BC-42C3-DDA6-3E03-0A9B0F72D4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3D821-6292-BD71-8554-FFA6B6FCC1D2}"/>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4196262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8435-4E26-17FF-DE17-ED98C0498C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7EA38-8BDB-3449-CF61-7EFF25B57E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58F6D-5804-E84E-7171-C87B9EC96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732DEA-6931-5D80-7206-BE69F72A9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7BDA5-930F-C9C0-D93A-C1BA7ABA6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B12BB3-FB0B-8E56-9992-23D6B9F4638A}"/>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8" name="Footer Placeholder 7">
            <a:extLst>
              <a:ext uri="{FF2B5EF4-FFF2-40B4-BE49-F238E27FC236}">
                <a16:creationId xmlns:a16="http://schemas.microsoft.com/office/drawing/2014/main" id="{8D7B3577-DC36-FDEB-3F44-D73648CF1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D45CA3-91B2-42AA-818B-F42AD0EBB102}"/>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71199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54A1-0013-F03C-4034-72F0C6CA79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B941C-573C-A640-2FDB-E5C89BE91377}"/>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4" name="Footer Placeholder 3">
            <a:extLst>
              <a:ext uri="{FF2B5EF4-FFF2-40B4-BE49-F238E27FC236}">
                <a16:creationId xmlns:a16="http://schemas.microsoft.com/office/drawing/2014/main" id="{BD5CD878-EF0F-AC92-5F6B-EC0E0B54C8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BC321C-E2CA-2E94-9576-7C35A92A1D0C}"/>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371088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AA672-8A6C-000A-A87D-B02DFAFC0A24}"/>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3" name="Footer Placeholder 2">
            <a:extLst>
              <a:ext uri="{FF2B5EF4-FFF2-40B4-BE49-F238E27FC236}">
                <a16:creationId xmlns:a16="http://schemas.microsoft.com/office/drawing/2014/main" id="{D9E83EDD-83DC-7109-6095-7669CB4512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FC23C-2618-EDC2-D53C-0384101F4747}"/>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89270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0DCD-48AF-0863-2271-37E5795B8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1EC933-8C3E-7B2B-6983-2CF7FFBB18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F836AB-AC3F-52B5-CEB4-FDB03164A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3B617-48E7-4141-D42E-CCB30ED47F35}"/>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6" name="Footer Placeholder 5">
            <a:extLst>
              <a:ext uri="{FF2B5EF4-FFF2-40B4-BE49-F238E27FC236}">
                <a16:creationId xmlns:a16="http://schemas.microsoft.com/office/drawing/2014/main" id="{79A6B9FD-8257-0FAC-EE9A-BF3ED5043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3183AE-B7AF-110F-0F7B-F51047BB62FB}"/>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1776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9593-B852-2231-2C30-515559336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B016F7-2D08-357C-D746-316956FA8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4A3CC-9AD1-AED6-F5FB-34EF9398D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21088-E89A-DFE3-4ECD-E04439513C17}"/>
              </a:ext>
            </a:extLst>
          </p:cNvPr>
          <p:cNvSpPr>
            <a:spLocks noGrp="1"/>
          </p:cNvSpPr>
          <p:nvPr>
            <p:ph type="dt" sz="half" idx="10"/>
          </p:nvPr>
        </p:nvSpPr>
        <p:spPr/>
        <p:txBody>
          <a:bodyPr/>
          <a:lstStyle/>
          <a:p>
            <a:fld id="{C7F5E08B-DC2E-4A97-B8F2-886A4F317782}" type="datetimeFigureOut">
              <a:rPr lang="en-US" smtClean="0"/>
              <a:t>11/14/2022</a:t>
            </a:fld>
            <a:endParaRPr lang="en-US"/>
          </a:p>
        </p:txBody>
      </p:sp>
      <p:sp>
        <p:nvSpPr>
          <p:cNvPr id="6" name="Footer Placeholder 5">
            <a:extLst>
              <a:ext uri="{FF2B5EF4-FFF2-40B4-BE49-F238E27FC236}">
                <a16:creationId xmlns:a16="http://schemas.microsoft.com/office/drawing/2014/main" id="{21C4A475-7995-8851-19E4-E7C8C2F5A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B1A03-DEE2-B5E2-A0B8-E3FEDEFBEED8}"/>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249040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51E0E-8623-6513-B708-32E8A3DBA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94DE9-DBEA-7764-13F1-220D63213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52D-40E2-80AF-ABEF-9A6C3F9D72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5E08B-DC2E-4A97-B8F2-886A4F317782}" type="datetimeFigureOut">
              <a:rPr lang="en-US" smtClean="0"/>
              <a:t>11/14/2022</a:t>
            </a:fld>
            <a:endParaRPr lang="en-US"/>
          </a:p>
        </p:txBody>
      </p:sp>
      <p:sp>
        <p:nvSpPr>
          <p:cNvPr id="5" name="Footer Placeholder 4">
            <a:extLst>
              <a:ext uri="{FF2B5EF4-FFF2-40B4-BE49-F238E27FC236}">
                <a16:creationId xmlns:a16="http://schemas.microsoft.com/office/drawing/2014/main" id="{57484B45-072A-4138-4EBD-8EDA9B47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C33A87-A367-7001-DC4F-3C05EC04C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6DABF-B6A3-4C63-B97E-F678F50DF74D}" type="slidenum">
              <a:rPr lang="en-US" smtClean="0"/>
              <a:t>‹#›</a:t>
            </a:fld>
            <a:endParaRPr lang="en-US"/>
          </a:p>
        </p:txBody>
      </p:sp>
    </p:spTree>
    <p:extLst>
      <p:ext uri="{BB962C8B-B14F-4D97-AF65-F5344CB8AC3E}">
        <p14:creationId xmlns:p14="http://schemas.microsoft.com/office/powerpoint/2010/main" val="1553444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data/telecom_customer_churn.csv"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id="{9219D8D4-4EAB-D756-A702-61C0C63FC2EF}"/>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D9A82CD9-FF13-7C69-CFA9-B5C84A0B0184}"/>
              </a:ext>
            </a:extLst>
          </p:cNvPr>
          <p:cNvSpPr>
            <a:spLocks noGrp="1"/>
          </p:cNvSpPr>
          <p:nvPr>
            <p:ph type="ctrTitle"/>
          </p:nvPr>
        </p:nvSpPr>
        <p:spPr>
          <a:xfrm>
            <a:off x="1524000" y="1122362"/>
            <a:ext cx="9144000" cy="2900518"/>
          </a:xfrm>
        </p:spPr>
        <p:txBody>
          <a:bodyPr>
            <a:normAutofit/>
          </a:bodyPr>
          <a:lstStyle/>
          <a:p>
            <a:r>
              <a:rPr lang="en-GB" b="1">
                <a:solidFill>
                  <a:srgbClr val="FFFFFF"/>
                </a:solidFill>
              </a:rPr>
              <a:t>Customer Classifiers</a:t>
            </a:r>
            <a:endParaRPr lang="en-US" b="1">
              <a:solidFill>
                <a:srgbClr val="FFFFFF"/>
              </a:solidFill>
            </a:endParaRPr>
          </a:p>
        </p:txBody>
      </p:sp>
      <p:sp>
        <p:nvSpPr>
          <p:cNvPr id="3" name="Subtitle 2">
            <a:extLst>
              <a:ext uri="{FF2B5EF4-FFF2-40B4-BE49-F238E27FC236}">
                <a16:creationId xmlns:a16="http://schemas.microsoft.com/office/drawing/2014/main" id="{D0E510A0-9453-5BA9-629A-56EB7721615D}"/>
              </a:ext>
            </a:extLst>
          </p:cNvPr>
          <p:cNvSpPr>
            <a:spLocks noGrp="1"/>
          </p:cNvSpPr>
          <p:nvPr>
            <p:ph type="subTitle" idx="1"/>
          </p:nvPr>
        </p:nvSpPr>
        <p:spPr>
          <a:xfrm>
            <a:off x="1524000" y="4159404"/>
            <a:ext cx="9144000" cy="1098395"/>
          </a:xfrm>
        </p:spPr>
        <p:txBody>
          <a:bodyPr>
            <a:noAutofit/>
          </a:bodyPr>
          <a:lstStyle/>
          <a:p>
            <a:r>
              <a:rPr lang="en-GB" sz="1800" b="1" dirty="0">
                <a:solidFill>
                  <a:srgbClr val="FFFFFF"/>
                </a:solidFill>
              </a:rPr>
              <a:t>Group 3:</a:t>
            </a:r>
          </a:p>
          <a:p>
            <a:pPr marL="342900" lvl="0" indent="-342900">
              <a:buFont typeface="Calibri" panose="020F0502020204030204" pitchFamily="34" charset="0"/>
              <a:buChar char="-"/>
            </a:pPr>
            <a:r>
              <a:rPr lang="en-GB"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Kantai Melau</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Calum Knight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Adna</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Calibri" panose="020F0502020204030204" pitchFamily="34" charset="0"/>
              <a:buChar char="-"/>
            </a:pPr>
            <a:r>
              <a:rPr lang="en-GB"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Nnamdi </a:t>
            </a:r>
            <a:r>
              <a:rPr lang="en-GB" sz="18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Okoroji</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rgbClr val="FFFFFF"/>
              </a:solidFill>
            </a:endParaRPr>
          </a:p>
        </p:txBody>
      </p:sp>
    </p:spTree>
    <p:extLst>
      <p:ext uri="{BB962C8B-B14F-4D97-AF65-F5344CB8AC3E}">
        <p14:creationId xmlns:p14="http://schemas.microsoft.com/office/powerpoint/2010/main" val="1005964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E7FE-9145-B77C-F696-729EEE767F1D}"/>
              </a:ext>
            </a:extLst>
          </p:cNvPr>
          <p:cNvSpPr>
            <a:spLocks noGrp="1"/>
          </p:cNvSpPr>
          <p:nvPr>
            <p:ph type="title"/>
          </p:nvPr>
        </p:nvSpPr>
        <p:spPr/>
        <p:txBody>
          <a:bodyPr/>
          <a:lstStyle/>
          <a:p>
            <a:r>
              <a:rPr lang="en-GB" b="1" dirty="0"/>
              <a:t>EDA</a:t>
            </a:r>
            <a:endParaRPr lang="en-US" b="1" dirty="0"/>
          </a:p>
        </p:txBody>
      </p:sp>
      <p:pic>
        <p:nvPicPr>
          <p:cNvPr id="5" name="Content Placeholder 4">
            <a:extLst>
              <a:ext uri="{FF2B5EF4-FFF2-40B4-BE49-F238E27FC236}">
                <a16:creationId xmlns:a16="http://schemas.microsoft.com/office/drawing/2014/main" id="{FB5BF200-F19B-2BE0-819B-84A46E14E6B4}"/>
              </a:ext>
            </a:extLst>
          </p:cNvPr>
          <p:cNvPicPr>
            <a:picLocks noGrp="1" noChangeAspect="1"/>
          </p:cNvPicPr>
          <p:nvPr>
            <p:ph idx="1"/>
          </p:nvPr>
        </p:nvPicPr>
        <p:blipFill>
          <a:blip r:embed="rId2"/>
          <a:stretch>
            <a:fillRect/>
          </a:stretch>
        </p:blipFill>
        <p:spPr>
          <a:xfrm>
            <a:off x="392266" y="1594038"/>
            <a:ext cx="6092314" cy="3669923"/>
          </a:xfrm>
        </p:spPr>
      </p:pic>
      <p:pic>
        <p:nvPicPr>
          <p:cNvPr id="7" name="Picture 6">
            <a:extLst>
              <a:ext uri="{FF2B5EF4-FFF2-40B4-BE49-F238E27FC236}">
                <a16:creationId xmlns:a16="http://schemas.microsoft.com/office/drawing/2014/main" id="{AC530D20-D67B-D195-DD4F-4819DE414259}"/>
              </a:ext>
            </a:extLst>
          </p:cNvPr>
          <p:cNvPicPr>
            <a:picLocks noChangeAspect="1"/>
          </p:cNvPicPr>
          <p:nvPr/>
        </p:nvPicPr>
        <p:blipFill>
          <a:blip r:embed="rId3"/>
          <a:stretch>
            <a:fillRect/>
          </a:stretch>
        </p:blipFill>
        <p:spPr>
          <a:xfrm>
            <a:off x="6409082" y="1690688"/>
            <a:ext cx="5625593" cy="3515995"/>
          </a:xfrm>
          <a:prstGeom prst="rect">
            <a:avLst/>
          </a:prstGeom>
        </p:spPr>
      </p:pic>
      <p:sp>
        <p:nvSpPr>
          <p:cNvPr id="10" name="TextBox 9">
            <a:extLst>
              <a:ext uri="{FF2B5EF4-FFF2-40B4-BE49-F238E27FC236}">
                <a16:creationId xmlns:a16="http://schemas.microsoft.com/office/drawing/2014/main" id="{EA454F7D-B371-DD67-6B71-EC1183D5BD5C}"/>
              </a:ext>
            </a:extLst>
          </p:cNvPr>
          <p:cNvSpPr txBox="1"/>
          <p:nvPr/>
        </p:nvSpPr>
        <p:spPr>
          <a:xfrm>
            <a:off x="838200" y="5502442"/>
            <a:ext cx="5257800" cy="923330"/>
          </a:xfrm>
          <a:prstGeom prst="rect">
            <a:avLst/>
          </a:prstGeom>
          <a:noFill/>
        </p:spPr>
        <p:txBody>
          <a:bodyPr wrap="square" rtlCol="0">
            <a:spAutoFit/>
          </a:bodyPr>
          <a:lstStyle/>
          <a:p>
            <a:r>
              <a:rPr lang="en-GB" dirty="0"/>
              <a:t>The graph shows the distribution of ZIP codes. They show that customers are spread across </a:t>
            </a:r>
            <a:r>
              <a:rPr lang="en-GB" dirty="0" err="1"/>
              <a:t>Carlifonia</a:t>
            </a:r>
            <a:r>
              <a:rPr lang="en-GB" dirty="0"/>
              <a:t> with few zip codes that have higher density of customers.</a:t>
            </a:r>
            <a:endParaRPr lang="en-US" dirty="0"/>
          </a:p>
        </p:txBody>
      </p:sp>
      <p:sp>
        <p:nvSpPr>
          <p:cNvPr id="11" name="TextBox 10">
            <a:extLst>
              <a:ext uri="{FF2B5EF4-FFF2-40B4-BE49-F238E27FC236}">
                <a16:creationId xmlns:a16="http://schemas.microsoft.com/office/drawing/2014/main" id="{8339AEFE-752B-7491-A5A8-465AF87B9A97}"/>
              </a:ext>
            </a:extLst>
          </p:cNvPr>
          <p:cNvSpPr txBox="1"/>
          <p:nvPr/>
        </p:nvSpPr>
        <p:spPr>
          <a:xfrm>
            <a:off x="7267074" y="5502442"/>
            <a:ext cx="4555958" cy="923330"/>
          </a:xfrm>
          <a:prstGeom prst="rect">
            <a:avLst/>
          </a:prstGeom>
          <a:noFill/>
        </p:spPr>
        <p:txBody>
          <a:bodyPr wrap="square" rtlCol="0">
            <a:spAutoFit/>
          </a:bodyPr>
          <a:lstStyle/>
          <a:p>
            <a:r>
              <a:rPr lang="en-GB" dirty="0"/>
              <a:t>This shows the distribution by customer age. There are customers across all ages with a few variations as we get older.</a:t>
            </a:r>
            <a:endParaRPr lang="en-US" dirty="0"/>
          </a:p>
        </p:txBody>
      </p:sp>
    </p:spTree>
    <p:extLst>
      <p:ext uri="{BB962C8B-B14F-4D97-AF65-F5344CB8AC3E}">
        <p14:creationId xmlns:p14="http://schemas.microsoft.com/office/powerpoint/2010/main" val="1014291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0922AA-7569-1256-587E-5959CA9045B2}"/>
              </a:ext>
            </a:extLst>
          </p:cNvPr>
          <p:cNvPicPr>
            <a:picLocks noGrp="1" noChangeAspect="1"/>
          </p:cNvPicPr>
          <p:nvPr>
            <p:ph idx="1"/>
          </p:nvPr>
        </p:nvPicPr>
        <p:blipFill>
          <a:blip r:embed="rId2"/>
          <a:stretch>
            <a:fillRect/>
          </a:stretch>
        </p:blipFill>
        <p:spPr>
          <a:xfrm>
            <a:off x="465939" y="260910"/>
            <a:ext cx="5855001" cy="2902099"/>
          </a:xfrm>
        </p:spPr>
      </p:pic>
      <p:pic>
        <p:nvPicPr>
          <p:cNvPr id="7" name="Picture 6">
            <a:extLst>
              <a:ext uri="{FF2B5EF4-FFF2-40B4-BE49-F238E27FC236}">
                <a16:creationId xmlns:a16="http://schemas.microsoft.com/office/drawing/2014/main" id="{3ECBD0C6-3176-248A-6FB8-42ED97014C28}"/>
              </a:ext>
            </a:extLst>
          </p:cNvPr>
          <p:cNvPicPr>
            <a:picLocks noChangeAspect="1"/>
          </p:cNvPicPr>
          <p:nvPr/>
        </p:nvPicPr>
        <p:blipFill>
          <a:blip r:embed="rId3"/>
          <a:stretch>
            <a:fillRect/>
          </a:stretch>
        </p:blipFill>
        <p:spPr>
          <a:xfrm>
            <a:off x="6260795" y="0"/>
            <a:ext cx="5931205" cy="2921150"/>
          </a:xfrm>
          <a:prstGeom prst="rect">
            <a:avLst/>
          </a:prstGeom>
        </p:spPr>
      </p:pic>
      <p:pic>
        <p:nvPicPr>
          <p:cNvPr id="9" name="Picture 8">
            <a:extLst>
              <a:ext uri="{FF2B5EF4-FFF2-40B4-BE49-F238E27FC236}">
                <a16:creationId xmlns:a16="http://schemas.microsoft.com/office/drawing/2014/main" id="{26D8D7C2-774A-9E04-06B3-D7EF423CE0E1}"/>
              </a:ext>
            </a:extLst>
          </p:cNvPr>
          <p:cNvPicPr>
            <a:picLocks noChangeAspect="1"/>
          </p:cNvPicPr>
          <p:nvPr/>
        </p:nvPicPr>
        <p:blipFill>
          <a:blip r:embed="rId4"/>
          <a:stretch>
            <a:fillRect/>
          </a:stretch>
        </p:blipFill>
        <p:spPr>
          <a:xfrm>
            <a:off x="6229044" y="3553231"/>
            <a:ext cx="5962956" cy="2768742"/>
          </a:xfrm>
          <a:prstGeom prst="rect">
            <a:avLst/>
          </a:prstGeom>
        </p:spPr>
      </p:pic>
      <p:pic>
        <p:nvPicPr>
          <p:cNvPr id="13" name="Picture 12">
            <a:extLst>
              <a:ext uri="{FF2B5EF4-FFF2-40B4-BE49-F238E27FC236}">
                <a16:creationId xmlns:a16="http://schemas.microsoft.com/office/drawing/2014/main" id="{66A1560F-A3C8-33E5-F3C4-4B3FE2BF1AD4}"/>
              </a:ext>
            </a:extLst>
          </p:cNvPr>
          <p:cNvPicPr>
            <a:picLocks noChangeAspect="1"/>
          </p:cNvPicPr>
          <p:nvPr/>
        </p:nvPicPr>
        <p:blipFill>
          <a:blip r:embed="rId5"/>
          <a:stretch>
            <a:fillRect/>
          </a:stretch>
        </p:blipFill>
        <p:spPr>
          <a:xfrm>
            <a:off x="266714" y="3289027"/>
            <a:ext cx="5696243" cy="2940201"/>
          </a:xfrm>
          <a:prstGeom prst="rect">
            <a:avLst/>
          </a:prstGeom>
        </p:spPr>
      </p:pic>
    </p:spTree>
    <p:extLst>
      <p:ext uri="{BB962C8B-B14F-4D97-AF65-F5344CB8AC3E}">
        <p14:creationId xmlns:p14="http://schemas.microsoft.com/office/powerpoint/2010/main" val="1749975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en blocks stacked to create a bar graph">
            <a:extLst>
              <a:ext uri="{FF2B5EF4-FFF2-40B4-BE49-F238E27FC236}">
                <a16:creationId xmlns:a16="http://schemas.microsoft.com/office/drawing/2014/main" id="{4F448396-0D54-49FF-D287-E449EDAE2CEC}"/>
              </a:ext>
            </a:extLst>
          </p:cNvPr>
          <p:cNvPicPr>
            <a:picLocks noChangeAspect="1"/>
          </p:cNvPicPr>
          <p:nvPr/>
        </p:nvPicPr>
        <p:blipFill rotWithShape="1">
          <a:blip r:embed="rId2"/>
          <a:srcRect l="576" r="1505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D19C37-5F18-00E3-96C5-CE9880C4257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Customer Classification</a:t>
            </a:r>
          </a:p>
        </p:txBody>
      </p:sp>
      <p:sp>
        <p:nvSpPr>
          <p:cNvPr id="3" name="Content Placeholder 2">
            <a:extLst>
              <a:ext uri="{FF2B5EF4-FFF2-40B4-BE49-F238E27FC236}">
                <a16:creationId xmlns:a16="http://schemas.microsoft.com/office/drawing/2014/main" id="{CA328513-7AD5-40D5-7D49-BD71E84CF537}"/>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endParaRPr lang="en-US"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7461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CB1FC7E-12C1-DC23-C9E3-5A9A244E4948}"/>
              </a:ext>
            </a:extLst>
          </p:cNvPr>
          <p:cNvSpPr>
            <a:spLocks noGrp="1"/>
          </p:cNvSpPr>
          <p:nvPr>
            <p:ph type="title"/>
          </p:nvPr>
        </p:nvSpPr>
        <p:spPr>
          <a:xfrm>
            <a:off x="1014141" y="1450655"/>
            <a:ext cx="3932030" cy="3956690"/>
          </a:xfrm>
        </p:spPr>
        <p:txBody>
          <a:bodyPr anchor="ctr">
            <a:normAutofit/>
          </a:bodyPr>
          <a:lstStyle/>
          <a:p>
            <a:endParaRPr lang="en-US"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617B9C-B768-0330-3F37-380295EFFC3A}"/>
              </a:ext>
            </a:extLst>
          </p:cNvPr>
          <p:cNvSpPr>
            <a:spLocks noGrp="1"/>
          </p:cNvSpPr>
          <p:nvPr>
            <p:ph idx="1"/>
          </p:nvPr>
        </p:nvSpPr>
        <p:spPr>
          <a:xfrm>
            <a:off x="6096000" y="1108061"/>
            <a:ext cx="5008901" cy="4571972"/>
          </a:xfrm>
        </p:spPr>
        <p:txBody>
          <a:bodyPr anchor="ctr">
            <a:normAutofit/>
          </a:bodyPr>
          <a:lstStyle/>
          <a:p>
            <a:r>
              <a:rPr lang="en-GB" sz="2000">
                <a:solidFill>
                  <a:schemeClr val="bg1"/>
                </a:solidFill>
              </a:rPr>
              <a:t>Unsupervised learning used to categorize the customers.</a:t>
            </a:r>
          </a:p>
          <a:p>
            <a:r>
              <a:rPr lang="en-GB" sz="2000">
                <a:solidFill>
                  <a:schemeClr val="bg1"/>
                </a:solidFill>
              </a:rPr>
              <a:t>Performed 4 different explorations on the clusters:</a:t>
            </a:r>
          </a:p>
          <a:p>
            <a:pPr marL="514350" indent="-514350">
              <a:buFont typeface="+mj-lt"/>
              <a:buAutoNum type="arabicPeriod"/>
            </a:pPr>
            <a:r>
              <a:rPr lang="en-GB" sz="2000">
                <a:solidFill>
                  <a:schemeClr val="bg1"/>
                </a:solidFill>
              </a:rPr>
              <a:t>Using both PCA and t-SNE in K-means</a:t>
            </a:r>
          </a:p>
          <a:p>
            <a:pPr marL="514350" indent="-514350">
              <a:buFont typeface="+mj-lt"/>
              <a:buAutoNum type="arabicPeriod"/>
            </a:pPr>
            <a:r>
              <a:rPr lang="en-GB" sz="2000">
                <a:solidFill>
                  <a:schemeClr val="bg1"/>
                </a:solidFill>
              </a:rPr>
              <a:t>Using t-SNE only in K-means</a:t>
            </a:r>
          </a:p>
          <a:p>
            <a:pPr marL="514350" indent="-514350">
              <a:buFont typeface="+mj-lt"/>
              <a:buAutoNum type="arabicPeriod"/>
            </a:pPr>
            <a:r>
              <a:rPr lang="en-GB" sz="2000">
                <a:solidFill>
                  <a:schemeClr val="bg1"/>
                </a:solidFill>
              </a:rPr>
              <a:t>Using PCA only in K-means</a:t>
            </a:r>
          </a:p>
          <a:p>
            <a:pPr marL="514350" indent="-514350">
              <a:buFont typeface="+mj-lt"/>
              <a:buAutoNum type="arabicPeriod"/>
            </a:pPr>
            <a:r>
              <a:rPr lang="en-GB" sz="2000">
                <a:solidFill>
                  <a:schemeClr val="bg1"/>
                </a:solidFill>
              </a:rPr>
              <a:t>Using hierarchical clustering by use of a dendogram </a:t>
            </a:r>
            <a:endParaRPr lang="en-US" sz="2000">
              <a:solidFill>
                <a:schemeClr val="bg1"/>
              </a:solidFill>
            </a:endParaRPr>
          </a:p>
        </p:txBody>
      </p:sp>
    </p:spTree>
    <p:extLst>
      <p:ext uri="{BB962C8B-B14F-4D97-AF65-F5344CB8AC3E}">
        <p14:creationId xmlns:p14="http://schemas.microsoft.com/office/powerpoint/2010/main" val="3320883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3BC03-9201-3D5B-00D5-A969F6F3CA10}"/>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700" kern="1200" dirty="0">
                <a:solidFill>
                  <a:schemeClr val="bg1"/>
                </a:solidFill>
                <a:latin typeface="+mj-lt"/>
                <a:ea typeface="+mj-ea"/>
                <a:cs typeface="+mj-cs"/>
              </a:rPr>
              <a:t>Customer Segmentation</a:t>
            </a:r>
            <a:br>
              <a:rPr lang="en-US" sz="3700" kern="1200" dirty="0">
                <a:solidFill>
                  <a:schemeClr val="bg1"/>
                </a:solidFill>
                <a:latin typeface="+mj-lt"/>
                <a:ea typeface="+mj-ea"/>
                <a:cs typeface="+mj-cs"/>
              </a:rPr>
            </a:br>
            <a:r>
              <a:rPr lang="en-US" sz="3700" kern="1200" dirty="0">
                <a:solidFill>
                  <a:schemeClr val="bg1"/>
                </a:solidFill>
                <a:latin typeface="+mj-lt"/>
                <a:ea typeface="+mj-ea"/>
                <a:cs typeface="+mj-cs"/>
              </a:rPr>
              <a:t>1. Using PCA &amp; t-SNE in K-Means</a:t>
            </a:r>
          </a:p>
        </p:txBody>
      </p:sp>
      <p:grpSp>
        <p:nvGrpSpPr>
          <p:cNvPr id="23" name="Group 2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9" name="Content Placeholder 8">
            <a:extLst>
              <a:ext uri="{FF2B5EF4-FFF2-40B4-BE49-F238E27FC236}">
                <a16:creationId xmlns:a16="http://schemas.microsoft.com/office/drawing/2014/main" id="{50D1BA19-4ACD-14CC-A140-D11D837A42D4}"/>
              </a:ext>
            </a:extLst>
          </p:cNvPr>
          <p:cNvPicPr>
            <a:picLocks noGrp="1" noChangeAspect="1"/>
          </p:cNvPicPr>
          <p:nvPr>
            <p:ph idx="1"/>
          </p:nvPr>
        </p:nvPicPr>
        <p:blipFill>
          <a:blip r:embed="rId2"/>
          <a:stretch>
            <a:fillRect/>
          </a:stretch>
        </p:blipFill>
        <p:spPr>
          <a:xfrm>
            <a:off x="5272438" y="346003"/>
            <a:ext cx="6381082" cy="4259371"/>
          </a:xfrm>
          <a:prstGeom prst="rect">
            <a:avLst/>
          </a:prstGeom>
        </p:spPr>
      </p:pic>
      <p:sp>
        <p:nvSpPr>
          <p:cNvPr id="3" name="TextBox 2">
            <a:extLst>
              <a:ext uri="{FF2B5EF4-FFF2-40B4-BE49-F238E27FC236}">
                <a16:creationId xmlns:a16="http://schemas.microsoft.com/office/drawing/2014/main" id="{913986A3-050C-F4F4-755E-66ACDCCF629F}"/>
              </a:ext>
            </a:extLst>
          </p:cNvPr>
          <p:cNvSpPr txBox="1"/>
          <p:nvPr/>
        </p:nvSpPr>
        <p:spPr>
          <a:xfrm>
            <a:off x="5344160" y="4632960"/>
            <a:ext cx="6573520" cy="1477328"/>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We used PCA for dimensionality reduction before we segmented the data. Combining PCA with K-means clustering is a great technique as it allows the algorithm to perform better when there are less features. We chose to retain 90% of the explained variance. </a:t>
            </a:r>
            <a:endParaRPr lang="en-US" dirty="0"/>
          </a:p>
        </p:txBody>
      </p:sp>
    </p:spTree>
    <p:extLst>
      <p:ext uri="{BB962C8B-B14F-4D97-AF65-F5344CB8AC3E}">
        <p14:creationId xmlns:p14="http://schemas.microsoft.com/office/powerpoint/2010/main" val="163213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D3759-9ABB-BAC8-6CD6-B72C7A54F3FB}"/>
              </a:ext>
            </a:extLst>
          </p:cNvPr>
          <p:cNvSpPr>
            <a:spLocks noGrp="1"/>
          </p:cNvSpPr>
          <p:nvPr>
            <p:ph type="title"/>
          </p:nvPr>
        </p:nvSpPr>
        <p:spPr>
          <a:xfrm>
            <a:off x="1155557" y="649674"/>
            <a:ext cx="4284420" cy="1687143"/>
          </a:xfrm>
        </p:spPr>
        <p:txBody>
          <a:bodyPr anchor="t">
            <a:normAutofit/>
          </a:bodyPr>
          <a:lstStyle/>
          <a:p>
            <a:r>
              <a:rPr lang="en-GB">
                <a:solidFill>
                  <a:schemeClr val="bg1"/>
                </a:solidFill>
              </a:rPr>
              <a:t>Elbow Curve</a:t>
            </a:r>
            <a:endParaRPr lang="en-US">
              <a:solidFill>
                <a:schemeClr val="bg1"/>
              </a:solidFill>
            </a:endParaRPr>
          </a:p>
        </p:txBody>
      </p:sp>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414"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D580D07E-F045-190C-ADC8-F16CEB90D221}"/>
              </a:ext>
            </a:extLst>
          </p:cNvPr>
          <p:cNvSpPr>
            <a:spLocks noGrp="1"/>
          </p:cNvSpPr>
          <p:nvPr>
            <p:ph idx="1"/>
          </p:nvPr>
        </p:nvSpPr>
        <p:spPr>
          <a:xfrm>
            <a:off x="6752023" y="851281"/>
            <a:ext cx="4293053" cy="1485536"/>
          </a:xfrm>
        </p:spPr>
        <p:txBody>
          <a:bodyPr>
            <a:normAutofit/>
          </a:bodyPr>
          <a:lstStyle/>
          <a:p>
            <a:r>
              <a:rPr lang="en-GB" sz="1600" dirty="0"/>
              <a:t>Used to determine the appropriate number of clusters in the data.</a:t>
            </a:r>
          </a:p>
          <a:p>
            <a:r>
              <a:rPr lang="en-GB" sz="1600" dirty="0"/>
              <a:t>We selected 5 clusters from the shape of the curve.</a:t>
            </a:r>
            <a:endParaRPr lang="en-US" sz="1600" dirty="0"/>
          </a:p>
        </p:txBody>
      </p:sp>
      <p:pic>
        <p:nvPicPr>
          <p:cNvPr id="5" name="Content Placeholder 4">
            <a:extLst>
              <a:ext uri="{FF2B5EF4-FFF2-40B4-BE49-F238E27FC236}">
                <a16:creationId xmlns:a16="http://schemas.microsoft.com/office/drawing/2014/main" id="{A6673A6D-E04D-F16C-D9A4-E26F9CC77622}"/>
              </a:ext>
            </a:extLst>
          </p:cNvPr>
          <p:cNvPicPr>
            <a:picLocks noChangeAspect="1"/>
          </p:cNvPicPr>
          <p:nvPr/>
        </p:nvPicPr>
        <p:blipFill>
          <a:blip r:embed="rId2"/>
          <a:stretch>
            <a:fillRect/>
          </a:stretch>
        </p:blipFill>
        <p:spPr>
          <a:xfrm>
            <a:off x="1155557" y="2836192"/>
            <a:ext cx="4284420" cy="3170471"/>
          </a:xfrm>
          <a:prstGeom prst="rect">
            <a:avLst/>
          </a:prstGeom>
        </p:spPr>
      </p:pic>
      <p:pic>
        <p:nvPicPr>
          <p:cNvPr id="7" name="Picture 6">
            <a:extLst>
              <a:ext uri="{FF2B5EF4-FFF2-40B4-BE49-F238E27FC236}">
                <a16:creationId xmlns:a16="http://schemas.microsoft.com/office/drawing/2014/main" id="{662DDACF-22A3-B8D4-9841-F0D58ACFE14E}"/>
              </a:ext>
            </a:extLst>
          </p:cNvPr>
          <p:cNvPicPr>
            <a:picLocks noChangeAspect="1"/>
          </p:cNvPicPr>
          <p:nvPr/>
        </p:nvPicPr>
        <p:blipFill>
          <a:blip r:embed="rId3"/>
          <a:stretch>
            <a:fillRect/>
          </a:stretch>
        </p:blipFill>
        <p:spPr>
          <a:xfrm>
            <a:off x="6734394" y="2960109"/>
            <a:ext cx="4310692" cy="2922633"/>
          </a:xfrm>
          <a:prstGeom prst="rect">
            <a:avLst/>
          </a:prstGeom>
        </p:spPr>
      </p:pic>
    </p:spTree>
    <p:extLst>
      <p:ext uri="{BB962C8B-B14F-4D97-AF65-F5344CB8AC3E}">
        <p14:creationId xmlns:p14="http://schemas.microsoft.com/office/powerpoint/2010/main" val="149794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B9174-7D89-01D0-6D4F-537A19ECB59A}"/>
              </a:ext>
            </a:extLst>
          </p:cNvPr>
          <p:cNvSpPr>
            <a:spLocks noGrp="1"/>
          </p:cNvSpPr>
          <p:nvPr>
            <p:ph type="title"/>
          </p:nvPr>
        </p:nvSpPr>
        <p:spPr>
          <a:xfrm>
            <a:off x="767290" y="1780661"/>
            <a:ext cx="3582073" cy="1463472"/>
          </a:xfrm>
        </p:spPr>
        <p:txBody>
          <a:bodyPr anchor="t">
            <a:normAutofit/>
          </a:bodyPr>
          <a:lstStyle/>
          <a:p>
            <a:r>
              <a:rPr lang="en-GB">
                <a:solidFill>
                  <a:schemeClr val="bg1"/>
                </a:solidFill>
              </a:rPr>
              <a:t>2. Using t-SNE in K-Means</a:t>
            </a:r>
            <a:endParaRPr lang="en-US">
              <a:solidFill>
                <a:schemeClr val="bg1"/>
              </a:solidFill>
            </a:endParaRP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469F5ABF-054D-4A89-06AF-75EF08F5F4C4}"/>
              </a:ext>
            </a:extLst>
          </p:cNvPr>
          <p:cNvSpPr>
            <a:spLocks noGrp="1"/>
          </p:cNvSpPr>
          <p:nvPr>
            <p:ph idx="1"/>
          </p:nvPr>
        </p:nvSpPr>
        <p:spPr>
          <a:xfrm>
            <a:off x="767290" y="3383121"/>
            <a:ext cx="3582072" cy="2793251"/>
          </a:xfrm>
        </p:spPr>
        <p:txBody>
          <a:bodyPr anchor="t">
            <a:normAutofit/>
          </a:bodyPr>
          <a:lstStyle/>
          <a:p>
            <a:r>
              <a:rPr lang="en-GB" sz="2000">
                <a:solidFill>
                  <a:schemeClr val="bg1"/>
                </a:solidFill>
              </a:rPr>
              <a:t>t-SNE reduces the dimensions to 2 dimensions.</a:t>
            </a:r>
          </a:p>
          <a:p>
            <a:r>
              <a:rPr lang="en-GB" sz="2000">
                <a:solidFill>
                  <a:schemeClr val="bg1"/>
                </a:solidFill>
              </a:rPr>
              <a:t>Clusters formed with some overlaps</a:t>
            </a:r>
            <a:endParaRPr lang="en-US" sz="2000">
              <a:solidFill>
                <a:schemeClr val="bg1"/>
              </a:solidFill>
            </a:endParaRPr>
          </a:p>
        </p:txBody>
      </p:sp>
      <p:pic>
        <p:nvPicPr>
          <p:cNvPr id="4" name="Content Placeholder 4">
            <a:extLst>
              <a:ext uri="{FF2B5EF4-FFF2-40B4-BE49-F238E27FC236}">
                <a16:creationId xmlns:a16="http://schemas.microsoft.com/office/drawing/2014/main" id="{5CB1CE6C-DCC1-46ED-0BB4-E2A7CED103AC}"/>
              </a:ext>
            </a:extLst>
          </p:cNvPr>
          <p:cNvPicPr>
            <a:picLocks noChangeAspect="1"/>
          </p:cNvPicPr>
          <p:nvPr/>
        </p:nvPicPr>
        <p:blipFill>
          <a:blip r:embed="rId2"/>
          <a:stretch>
            <a:fillRect/>
          </a:stretch>
        </p:blipFill>
        <p:spPr>
          <a:xfrm>
            <a:off x="4940896" y="903730"/>
            <a:ext cx="6994641" cy="5543252"/>
          </a:xfrm>
          <a:prstGeom prst="rect">
            <a:avLst/>
          </a:prstGeom>
        </p:spPr>
      </p:pic>
    </p:spTree>
    <p:extLst>
      <p:ext uri="{BB962C8B-B14F-4D97-AF65-F5344CB8AC3E}">
        <p14:creationId xmlns:p14="http://schemas.microsoft.com/office/powerpoint/2010/main" val="195412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1DC1F-3D81-3090-FA4D-3884F8FEE916}"/>
              </a:ext>
            </a:extLst>
          </p:cNvPr>
          <p:cNvSpPr>
            <a:spLocks noGrp="1"/>
          </p:cNvSpPr>
          <p:nvPr>
            <p:ph type="title"/>
          </p:nvPr>
        </p:nvSpPr>
        <p:spPr>
          <a:xfrm>
            <a:off x="767290" y="1780661"/>
            <a:ext cx="3582073" cy="1463472"/>
          </a:xfrm>
        </p:spPr>
        <p:txBody>
          <a:bodyPr anchor="t">
            <a:normAutofit/>
          </a:bodyPr>
          <a:lstStyle/>
          <a:p>
            <a:r>
              <a:rPr lang="en-GB" sz="4800">
                <a:solidFill>
                  <a:schemeClr val="bg1"/>
                </a:solidFill>
              </a:rPr>
              <a:t>3. Using PCA in K-Means</a:t>
            </a:r>
            <a:endParaRPr lang="en-US" sz="4800">
              <a:solidFill>
                <a:schemeClr val="bg1"/>
              </a:solidFill>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C13572EB-6304-7753-9EAB-71744B10662D}"/>
              </a:ext>
            </a:extLst>
          </p:cNvPr>
          <p:cNvSpPr>
            <a:spLocks noGrp="1"/>
          </p:cNvSpPr>
          <p:nvPr>
            <p:ph idx="1"/>
          </p:nvPr>
        </p:nvSpPr>
        <p:spPr>
          <a:xfrm>
            <a:off x="767290" y="3383121"/>
            <a:ext cx="3582072" cy="2793251"/>
          </a:xfrm>
        </p:spPr>
        <p:txBody>
          <a:bodyPr anchor="t">
            <a:normAutofit/>
          </a:bodyPr>
          <a:lstStyle/>
          <a:p>
            <a:r>
              <a:rPr lang="en-GB" sz="2000" dirty="0">
                <a:solidFill>
                  <a:schemeClr val="bg1"/>
                </a:solidFill>
              </a:rPr>
              <a:t>Found most appropriate</a:t>
            </a:r>
          </a:p>
          <a:p>
            <a:r>
              <a:rPr lang="en-GB" sz="2000" dirty="0">
                <a:solidFill>
                  <a:schemeClr val="bg1"/>
                </a:solidFill>
              </a:rPr>
              <a:t>Had clearer separation of the 3</a:t>
            </a:r>
            <a:endParaRPr lang="en-US" sz="2000" dirty="0">
              <a:solidFill>
                <a:schemeClr val="bg1"/>
              </a:solidFill>
            </a:endParaRPr>
          </a:p>
        </p:txBody>
      </p:sp>
      <p:pic>
        <p:nvPicPr>
          <p:cNvPr id="5" name="Content Placeholder 4">
            <a:extLst>
              <a:ext uri="{FF2B5EF4-FFF2-40B4-BE49-F238E27FC236}">
                <a16:creationId xmlns:a16="http://schemas.microsoft.com/office/drawing/2014/main" id="{35BEE66B-2DD3-96EB-F43C-B71B0FB45D6E}"/>
              </a:ext>
            </a:extLst>
          </p:cNvPr>
          <p:cNvPicPr>
            <a:picLocks noChangeAspect="1"/>
          </p:cNvPicPr>
          <p:nvPr/>
        </p:nvPicPr>
        <p:blipFill>
          <a:blip r:embed="rId2"/>
          <a:stretch>
            <a:fillRect/>
          </a:stretch>
        </p:blipFill>
        <p:spPr>
          <a:xfrm>
            <a:off x="5220431" y="903730"/>
            <a:ext cx="6434973" cy="4472307"/>
          </a:xfrm>
          <a:prstGeom prst="rect">
            <a:avLst/>
          </a:prstGeom>
        </p:spPr>
      </p:pic>
    </p:spTree>
    <p:extLst>
      <p:ext uri="{BB962C8B-B14F-4D97-AF65-F5344CB8AC3E}">
        <p14:creationId xmlns:p14="http://schemas.microsoft.com/office/powerpoint/2010/main" val="153763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4E688-63D2-42F8-0FDB-5D08D31DE446}"/>
              </a:ext>
            </a:extLst>
          </p:cNvPr>
          <p:cNvSpPr>
            <a:spLocks noGrp="1"/>
          </p:cNvSpPr>
          <p:nvPr>
            <p:ph type="title"/>
          </p:nvPr>
        </p:nvSpPr>
        <p:spPr>
          <a:xfrm>
            <a:off x="767290" y="1780661"/>
            <a:ext cx="3582073" cy="1463472"/>
          </a:xfrm>
        </p:spPr>
        <p:txBody>
          <a:bodyPr anchor="t">
            <a:normAutofit/>
          </a:bodyPr>
          <a:lstStyle/>
          <a:p>
            <a:r>
              <a:rPr lang="en-GB" sz="4800">
                <a:solidFill>
                  <a:schemeClr val="bg1"/>
                </a:solidFill>
              </a:rPr>
              <a:t>Hierarchical Classification</a:t>
            </a:r>
            <a:endParaRPr lang="en-US" sz="4800">
              <a:solidFill>
                <a:schemeClr val="bg1"/>
              </a:solidFill>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47121F2F-0603-7D7E-D690-DB977D2BF312}"/>
              </a:ext>
            </a:extLst>
          </p:cNvPr>
          <p:cNvSpPr>
            <a:spLocks noGrp="1"/>
          </p:cNvSpPr>
          <p:nvPr>
            <p:ph idx="1"/>
          </p:nvPr>
        </p:nvSpPr>
        <p:spPr>
          <a:xfrm>
            <a:off x="767290" y="3383121"/>
            <a:ext cx="3582072" cy="2793251"/>
          </a:xfrm>
        </p:spPr>
        <p:txBody>
          <a:bodyPr anchor="t">
            <a:normAutofit/>
          </a:bodyPr>
          <a:lstStyle/>
          <a:p>
            <a:r>
              <a:rPr lang="en-GB" sz="2000" dirty="0">
                <a:solidFill>
                  <a:schemeClr val="bg1"/>
                </a:solidFill>
              </a:rPr>
              <a:t>Tested to see the effectiveness</a:t>
            </a:r>
          </a:p>
          <a:p>
            <a:r>
              <a:rPr lang="en-GB" sz="2000" dirty="0">
                <a:solidFill>
                  <a:schemeClr val="bg1"/>
                </a:solidFill>
              </a:rPr>
              <a:t>Clusters towards the bottom not clearly visible or identifiable</a:t>
            </a:r>
          </a:p>
          <a:p>
            <a:r>
              <a:rPr lang="en-GB" sz="2000" dirty="0">
                <a:solidFill>
                  <a:schemeClr val="bg1"/>
                </a:solidFill>
              </a:rPr>
              <a:t>Not suitable because of the size of the data.</a:t>
            </a:r>
            <a:endParaRPr lang="en-US" sz="2000" dirty="0">
              <a:solidFill>
                <a:schemeClr val="bg1"/>
              </a:solidFill>
            </a:endParaRPr>
          </a:p>
        </p:txBody>
      </p:sp>
      <p:pic>
        <p:nvPicPr>
          <p:cNvPr id="5" name="Content Placeholder 4">
            <a:extLst>
              <a:ext uri="{FF2B5EF4-FFF2-40B4-BE49-F238E27FC236}">
                <a16:creationId xmlns:a16="http://schemas.microsoft.com/office/drawing/2014/main" id="{4A38DD39-6FB7-52F2-9D63-BCF646C90327}"/>
              </a:ext>
            </a:extLst>
          </p:cNvPr>
          <p:cNvPicPr>
            <a:picLocks noChangeAspect="1"/>
          </p:cNvPicPr>
          <p:nvPr/>
        </p:nvPicPr>
        <p:blipFill>
          <a:blip r:embed="rId2"/>
          <a:stretch>
            <a:fillRect/>
          </a:stretch>
        </p:blipFill>
        <p:spPr>
          <a:xfrm>
            <a:off x="5116652" y="1147123"/>
            <a:ext cx="6642532" cy="3997531"/>
          </a:xfrm>
          <a:prstGeom prst="rect">
            <a:avLst/>
          </a:prstGeom>
        </p:spPr>
      </p:pic>
    </p:spTree>
    <p:extLst>
      <p:ext uri="{BB962C8B-B14F-4D97-AF65-F5344CB8AC3E}">
        <p14:creationId xmlns:p14="http://schemas.microsoft.com/office/powerpoint/2010/main" val="428260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1BC4D-D8FC-B2BF-96DE-397088AD6D9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Tableau</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49B7F87-37E8-94E9-3D24-57060E2466D8}"/>
              </a:ext>
            </a:extLst>
          </p:cNvPr>
          <p:cNvPicPr>
            <a:picLocks noGrp="1" noChangeAspect="1"/>
          </p:cNvPicPr>
          <p:nvPr>
            <p:ph idx="1"/>
          </p:nvPr>
        </p:nvPicPr>
        <p:blipFill>
          <a:blip r:embed="rId2"/>
          <a:stretch>
            <a:fillRect/>
          </a:stretch>
        </p:blipFill>
        <p:spPr>
          <a:xfrm>
            <a:off x="1102441" y="2427541"/>
            <a:ext cx="9932018" cy="3997637"/>
          </a:xfrm>
          <a:prstGeom prst="rect">
            <a:avLst/>
          </a:prstGeom>
        </p:spPr>
      </p:pic>
    </p:spTree>
    <p:extLst>
      <p:ext uri="{BB962C8B-B14F-4D97-AF65-F5344CB8AC3E}">
        <p14:creationId xmlns:p14="http://schemas.microsoft.com/office/powerpoint/2010/main" val="362621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F82C600-ED66-DBCB-025E-E69221BCFA89}"/>
              </a:ext>
            </a:extLst>
          </p:cNvPr>
          <p:cNvSpPr>
            <a:spLocks noGrp="1"/>
          </p:cNvSpPr>
          <p:nvPr>
            <p:ph type="title"/>
          </p:nvPr>
        </p:nvSpPr>
        <p:spPr>
          <a:xfrm>
            <a:off x="1014141" y="1450655"/>
            <a:ext cx="3932030" cy="3956690"/>
          </a:xfrm>
        </p:spPr>
        <p:txBody>
          <a:bodyPr anchor="ctr">
            <a:normAutofit fontScale="90000"/>
          </a:bodyPr>
          <a:lstStyle/>
          <a:p>
            <a:r>
              <a:rPr lang="en-GB" sz="8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Project Overview</a:t>
            </a:r>
            <a:br>
              <a:rPr lang="en-US" sz="8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8000" dirty="0">
              <a:solidFill>
                <a:schemeClr val="bg1"/>
              </a:solidFill>
            </a:endParaRP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A9D1E7-97DD-9102-B093-089714DBBBA1}"/>
              </a:ext>
            </a:extLst>
          </p:cNvPr>
          <p:cNvSpPr>
            <a:spLocks noGrp="1"/>
          </p:cNvSpPr>
          <p:nvPr>
            <p:ph idx="1"/>
          </p:nvPr>
        </p:nvSpPr>
        <p:spPr>
          <a:xfrm>
            <a:off x="6289040" y="1250301"/>
            <a:ext cx="5008901" cy="4571972"/>
          </a:xfrm>
        </p:spPr>
        <p:txBody>
          <a:bodyPr anchor="ctr">
            <a:normAutofit fontScale="85000" lnSpcReduction="10000"/>
          </a:bodyPr>
          <a:lstStyle/>
          <a:p>
            <a:r>
              <a:rPr lang="en-US" sz="1800" b="0" i="0" dirty="0">
                <a:solidFill>
                  <a:schemeClr val="bg1"/>
                </a:solidFill>
                <a:effectLst/>
              </a:rPr>
              <a:t>Maven Telecommunications are a telecom company that provides phone &amp; internet services to more than 7000 customers in California. We have a customer churn dataset that also specifies the customer demographics amongst other information, and we are going to use this data to perform customer segmentation.</a:t>
            </a:r>
          </a:p>
          <a:p>
            <a:r>
              <a:rPr lang="en-US" sz="1800" b="0" i="0" dirty="0">
                <a:solidFill>
                  <a:schemeClr val="bg1"/>
                </a:solidFill>
                <a:effectLst/>
              </a:rPr>
              <a:t>Customer segmentation is a technique used in marketing analytics. We can use machine learning to find particular clusters that share similar attributes. This would then come in handy when marketing so different customer groups can be targeted with specific marketing.</a:t>
            </a:r>
          </a:p>
          <a:p>
            <a:endParaRPr lang="en-US" sz="1800" b="0" i="0" dirty="0">
              <a:solidFill>
                <a:schemeClr val="bg1"/>
              </a:solidFill>
              <a:effectLst/>
            </a:endParaRPr>
          </a:p>
          <a:p>
            <a:pPr rtl="0">
              <a:spcBef>
                <a:spcPts val="0"/>
              </a:spcBef>
              <a:spcAft>
                <a:spcPts val="1400"/>
              </a:spcAft>
            </a:pPr>
            <a:r>
              <a:rPr lang="en-US" sz="1900" b="0" i="0" u="none" strike="noStrike" dirty="0">
                <a:solidFill>
                  <a:schemeClr val="bg1"/>
                </a:solidFill>
                <a:effectLst/>
              </a:rPr>
              <a:t>Implementing customer segmentation is very useful for businesses in terms of </a:t>
            </a:r>
            <a:r>
              <a:rPr lang="en-US" sz="1900" b="0" i="0" u="none" strike="noStrike" dirty="0" err="1">
                <a:solidFill>
                  <a:schemeClr val="bg1"/>
                </a:solidFill>
                <a:effectLst/>
              </a:rPr>
              <a:t>optimising</a:t>
            </a:r>
            <a:r>
              <a:rPr lang="en-US" sz="1900" b="0" i="0" u="none" strike="noStrike" dirty="0">
                <a:solidFill>
                  <a:schemeClr val="bg1"/>
                </a:solidFill>
                <a:effectLst/>
              </a:rPr>
              <a:t>: </a:t>
            </a:r>
            <a:endParaRPr lang="en-US" sz="1900" b="0" dirty="0">
              <a:solidFill>
                <a:schemeClr val="bg1"/>
              </a:solidFill>
              <a:effectLst/>
            </a:endParaRPr>
          </a:p>
          <a:p>
            <a:pPr lvl="1" fontAlgn="base">
              <a:spcBef>
                <a:spcPts val="0"/>
              </a:spcBef>
            </a:pPr>
            <a:r>
              <a:rPr lang="en-US" sz="1700" dirty="0">
                <a:solidFill>
                  <a:schemeClr val="bg1"/>
                </a:solidFill>
              </a:rPr>
              <a:t>B</a:t>
            </a:r>
            <a:r>
              <a:rPr lang="en-US" sz="1700" b="0" i="0" u="none" strike="noStrike" dirty="0">
                <a:solidFill>
                  <a:schemeClr val="bg1"/>
                </a:solidFill>
                <a:effectLst/>
              </a:rPr>
              <a:t>udgeting</a:t>
            </a:r>
          </a:p>
          <a:p>
            <a:pPr lvl="1" fontAlgn="base">
              <a:spcBef>
                <a:spcPts val="0"/>
              </a:spcBef>
            </a:pPr>
            <a:r>
              <a:rPr lang="en-US" sz="1700" dirty="0">
                <a:solidFill>
                  <a:schemeClr val="bg1"/>
                </a:solidFill>
              </a:rPr>
              <a:t>P</a:t>
            </a:r>
            <a:r>
              <a:rPr lang="en-US" sz="1700" b="0" i="0" u="none" strike="noStrike" dirty="0">
                <a:solidFill>
                  <a:schemeClr val="bg1"/>
                </a:solidFill>
                <a:effectLst/>
              </a:rPr>
              <a:t>roduct design</a:t>
            </a:r>
          </a:p>
          <a:p>
            <a:pPr lvl="1" fontAlgn="base">
              <a:spcBef>
                <a:spcPts val="0"/>
              </a:spcBef>
            </a:pPr>
            <a:r>
              <a:rPr lang="en-US" sz="1700" dirty="0">
                <a:solidFill>
                  <a:schemeClr val="bg1"/>
                </a:solidFill>
              </a:rPr>
              <a:t>Customer satisfaction</a:t>
            </a:r>
            <a:endParaRPr lang="en-US" sz="1700" b="0" i="0" u="none" strike="noStrike" dirty="0">
              <a:solidFill>
                <a:schemeClr val="bg1"/>
              </a:solidFill>
              <a:effectLst/>
            </a:endParaRPr>
          </a:p>
          <a:p>
            <a:pPr lvl="1" fontAlgn="base">
              <a:spcBef>
                <a:spcPts val="0"/>
              </a:spcBef>
            </a:pPr>
            <a:r>
              <a:rPr lang="en-US" sz="1700" dirty="0">
                <a:solidFill>
                  <a:schemeClr val="bg1"/>
                </a:solidFill>
              </a:rPr>
              <a:t>P</a:t>
            </a:r>
            <a:r>
              <a:rPr lang="en-US" sz="1700" b="0" i="0" u="none" strike="noStrike" dirty="0">
                <a:solidFill>
                  <a:schemeClr val="bg1"/>
                </a:solidFill>
                <a:effectLst/>
              </a:rPr>
              <a:t>romotion</a:t>
            </a:r>
          </a:p>
          <a:p>
            <a:pPr lvl="1" fontAlgn="base">
              <a:spcBef>
                <a:spcPts val="0"/>
              </a:spcBef>
              <a:spcAft>
                <a:spcPts val="2800"/>
              </a:spcAft>
            </a:pPr>
            <a:r>
              <a:rPr lang="en-US" sz="1700" dirty="0">
                <a:solidFill>
                  <a:schemeClr val="bg1"/>
                </a:solidFill>
              </a:rPr>
              <a:t>M</a:t>
            </a:r>
            <a:r>
              <a:rPr lang="en-US" sz="1700" b="0" i="0" u="none" strike="noStrike" dirty="0">
                <a:solidFill>
                  <a:schemeClr val="bg1"/>
                </a:solidFill>
                <a:effectLst/>
              </a:rPr>
              <a:t>arketing</a:t>
            </a:r>
            <a:endParaRPr lang="en-US" sz="1700" b="0" i="0" dirty="0">
              <a:solidFill>
                <a:schemeClr val="bg1"/>
              </a:solidFill>
              <a:effectLst/>
            </a:endParaRPr>
          </a:p>
          <a:p>
            <a:endParaRPr lang="en-GB" sz="1800" dirty="0">
              <a:solidFill>
                <a:schemeClr val="bg1"/>
              </a:solidFill>
              <a:ea typeface="Calibri" panose="020F0502020204030204" pitchFamily="34" charset="0"/>
              <a:cs typeface="Calibri" panose="020F0502020204030204" pitchFamily="34" charset="0"/>
            </a:endParaRPr>
          </a:p>
          <a:p>
            <a:endParaRPr lang="en-GB"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chemeClr val="bg1"/>
              </a:solidFill>
            </a:endParaRPr>
          </a:p>
        </p:txBody>
      </p:sp>
    </p:spTree>
    <p:extLst>
      <p:ext uri="{BB962C8B-B14F-4D97-AF65-F5344CB8AC3E}">
        <p14:creationId xmlns:p14="http://schemas.microsoft.com/office/powerpoint/2010/main" val="242602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omputer, person, indoor&#10;&#10;Description automatically generated">
            <a:extLst>
              <a:ext uri="{FF2B5EF4-FFF2-40B4-BE49-F238E27FC236}">
                <a16:creationId xmlns:a16="http://schemas.microsoft.com/office/drawing/2014/main" id="{F4106A59-AB71-646D-4715-AFADBB33E7B3}"/>
              </a:ext>
            </a:extLst>
          </p:cNvPr>
          <p:cNvPicPr>
            <a:picLocks noChangeAspect="1"/>
          </p:cNvPicPr>
          <p:nvPr/>
        </p:nvPicPr>
        <p:blipFill rotWithShape="1">
          <a:blip r:embed="rId2">
            <a:alphaModFix amt="45000"/>
            <a:extLst>
              <a:ext uri="{28A0092B-C50C-407E-A947-70E740481C1C}">
                <a14:useLocalDpi xmlns:a14="http://schemas.microsoft.com/office/drawing/2010/main" val="0"/>
              </a:ext>
            </a:extLst>
          </a:blip>
          <a:srcRect t="6965" b="18035"/>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E02EFCA7-B744-01DC-9399-D14B2C048F00}"/>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dirty="0"/>
              <a:t>Demo</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1299659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BDE418-B1FC-8173-7974-364AD7E972DB}"/>
              </a:ext>
            </a:extLst>
          </p:cNvPr>
          <p:cNvSpPr>
            <a:spLocks noGrp="1"/>
          </p:cNvSpPr>
          <p:nvPr>
            <p:ph type="title"/>
          </p:nvPr>
        </p:nvSpPr>
        <p:spPr>
          <a:xfrm>
            <a:off x="674224" y="328909"/>
            <a:ext cx="10515600" cy="1325563"/>
          </a:xfrm>
        </p:spPr>
        <p:txBody>
          <a:bodyPr/>
          <a:lstStyle/>
          <a:p>
            <a:r>
              <a:rPr lang="en-GB" b="1" dirty="0"/>
              <a:t>Customer Profiles</a:t>
            </a:r>
            <a:endParaRPr lang="en-US" b="1" dirty="0"/>
          </a:p>
        </p:txBody>
      </p:sp>
      <p:sp>
        <p:nvSpPr>
          <p:cNvPr id="5" name="Text Placeholder 4">
            <a:extLst>
              <a:ext uri="{FF2B5EF4-FFF2-40B4-BE49-F238E27FC236}">
                <a16:creationId xmlns:a16="http://schemas.microsoft.com/office/drawing/2014/main" id="{799C3C40-77A3-9F9F-EDCC-A2AA3D519E24}"/>
              </a:ext>
            </a:extLst>
          </p:cNvPr>
          <p:cNvSpPr>
            <a:spLocks noGrp="1"/>
          </p:cNvSpPr>
          <p:nvPr>
            <p:ph type="body" idx="1"/>
          </p:nvPr>
        </p:nvSpPr>
        <p:spPr>
          <a:xfrm>
            <a:off x="805420" y="1669796"/>
            <a:ext cx="2006929" cy="823912"/>
          </a:xfrm>
        </p:spPr>
        <p:style>
          <a:lnRef idx="2">
            <a:schemeClr val="dk1"/>
          </a:lnRef>
          <a:fillRef idx="1">
            <a:schemeClr val="lt1"/>
          </a:fillRef>
          <a:effectRef idx="0">
            <a:schemeClr val="dk1"/>
          </a:effectRef>
          <a:fontRef idx="minor">
            <a:schemeClr val="dk1"/>
          </a:fontRef>
        </p:style>
        <p:txBody>
          <a:bodyPr/>
          <a:lstStyle/>
          <a:p>
            <a:r>
              <a:rPr lang="en-US" sz="2400" b="1" dirty="0"/>
              <a:t>Cluster 0</a:t>
            </a:r>
          </a:p>
          <a:p>
            <a:endParaRPr lang="en-US" dirty="0"/>
          </a:p>
        </p:txBody>
      </p:sp>
      <p:sp>
        <p:nvSpPr>
          <p:cNvPr id="6" name="Content Placeholder 5">
            <a:extLst>
              <a:ext uri="{FF2B5EF4-FFF2-40B4-BE49-F238E27FC236}">
                <a16:creationId xmlns:a16="http://schemas.microsoft.com/office/drawing/2014/main" id="{3792E291-A928-B778-99FF-CB68C72BB682}"/>
              </a:ext>
            </a:extLst>
          </p:cNvPr>
          <p:cNvSpPr>
            <a:spLocks noGrp="1"/>
          </p:cNvSpPr>
          <p:nvPr>
            <p:ph sz="half" idx="2"/>
          </p:nvPr>
        </p:nvSpPr>
        <p:spPr>
          <a:xfrm>
            <a:off x="805420" y="2517429"/>
            <a:ext cx="2006929" cy="3684588"/>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lgn="l">
              <a:buFont typeface="Arial" panose="020B0604020202020204" pitchFamily="34" charset="0"/>
              <a:buChar char="•"/>
            </a:pPr>
            <a:r>
              <a:rPr lang="en-US" sz="2800" b="1" i="0" dirty="0">
                <a:effectLst/>
                <a:latin typeface="Slack-Lato"/>
              </a:rPr>
              <a:t>Almost all married</a:t>
            </a:r>
            <a:r>
              <a:rPr lang="en-US" sz="2800" b="0" i="0" dirty="0">
                <a:effectLst/>
                <a:latin typeface="Slack-Lato"/>
              </a:rPr>
              <a:t> (highest % of married people),</a:t>
            </a:r>
          </a:p>
          <a:p>
            <a:pPr algn="l">
              <a:buFont typeface="Arial" panose="020B0604020202020204" pitchFamily="34" charset="0"/>
              <a:buChar char="•"/>
            </a:pPr>
            <a:r>
              <a:rPr lang="en-US" sz="2800" b="0" i="0" dirty="0">
                <a:effectLst/>
                <a:latin typeface="Slack-Lato"/>
              </a:rPr>
              <a:t>Mostly on a two-year contract,</a:t>
            </a:r>
          </a:p>
          <a:p>
            <a:pPr algn="l">
              <a:buFont typeface="Arial" panose="020B0604020202020204" pitchFamily="34" charset="0"/>
              <a:buChar char="•"/>
            </a:pPr>
            <a:r>
              <a:rPr lang="en-US" sz="2800" b="0" i="0" dirty="0">
                <a:effectLst/>
                <a:latin typeface="Slack-Lato"/>
              </a:rPr>
              <a:t>but also</a:t>
            </a:r>
            <a:r>
              <a:rPr lang="en-US" sz="2800" b="1" i="0" dirty="0">
                <a:effectLst/>
                <a:latin typeface="Slack-Lato"/>
              </a:rPr>
              <a:t> incurring extra data charges </a:t>
            </a:r>
            <a:r>
              <a:rPr lang="en-US" sz="2800" b="0" i="0" dirty="0">
                <a:effectLst/>
                <a:latin typeface="Slack-Lato"/>
              </a:rPr>
              <a:t>and long-distance charges</a:t>
            </a:r>
          </a:p>
          <a:p>
            <a:pPr algn="l">
              <a:buFont typeface="Arial" panose="020B0604020202020204" pitchFamily="34" charset="0"/>
              <a:buChar char="•"/>
            </a:pPr>
            <a:r>
              <a:rPr lang="en-US" sz="2800" b="0" i="0" dirty="0">
                <a:effectLst/>
                <a:latin typeface="Slack-Lato"/>
              </a:rPr>
              <a:t>&gt; 70 months</a:t>
            </a:r>
          </a:p>
          <a:p>
            <a:pPr algn="l">
              <a:buFont typeface="Arial" panose="020B0604020202020204" pitchFamily="34" charset="0"/>
              <a:buChar char="•"/>
            </a:pPr>
            <a:r>
              <a:rPr lang="en-US" sz="2800" b="0" i="0" dirty="0">
                <a:effectLst/>
                <a:latin typeface="Slack-Lato"/>
              </a:rPr>
              <a:t>Second lowest churn rate.</a:t>
            </a:r>
          </a:p>
          <a:p>
            <a:endParaRPr lang="en-US" dirty="0"/>
          </a:p>
        </p:txBody>
      </p:sp>
      <p:sp>
        <p:nvSpPr>
          <p:cNvPr id="7" name="Text Placeholder 6">
            <a:extLst>
              <a:ext uri="{FF2B5EF4-FFF2-40B4-BE49-F238E27FC236}">
                <a16:creationId xmlns:a16="http://schemas.microsoft.com/office/drawing/2014/main" id="{516F78E0-3C5F-3ACD-DCDF-9A848F817CB5}"/>
              </a:ext>
            </a:extLst>
          </p:cNvPr>
          <p:cNvSpPr>
            <a:spLocks noGrp="1"/>
          </p:cNvSpPr>
          <p:nvPr>
            <p:ph type="body" sz="quarter" idx="3"/>
          </p:nvPr>
        </p:nvSpPr>
        <p:spPr>
          <a:xfrm>
            <a:off x="2873657" y="1669796"/>
            <a:ext cx="2006929" cy="823912"/>
          </a:xfrm>
        </p:spPr>
        <p:style>
          <a:lnRef idx="2">
            <a:schemeClr val="dk1"/>
          </a:lnRef>
          <a:fillRef idx="1">
            <a:schemeClr val="lt1"/>
          </a:fillRef>
          <a:effectRef idx="0">
            <a:schemeClr val="dk1"/>
          </a:effectRef>
          <a:fontRef idx="minor">
            <a:schemeClr val="dk1"/>
          </a:fontRef>
        </p:style>
        <p:txBody>
          <a:bodyPr/>
          <a:lstStyle/>
          <a:p>
            <a:r>
              <a:rPr lang="en-US" sz="2400" b="1" dirty="0"/>
              <a:t>Cluster 1</a:t>
            </a:r>
          </a:p>
          <a:p>
            <a:endParaRPr lang="en-US" dirty="0"/>
          </a:p>
        </p:txBody>
      </p:sp>
      <p:sp>
        <p:nvSpPr>
          <p:cNvPr id="8" name="Content Placeholder 7">
            <a:extLst>
              <a:ext uri="{FF2B5EF4-FFF2-40B4-BE49-F238E27FC236}">
                <a16:creationId xmlns:a16="http://schemas.microsoft.com/office/drawing/2014/main" id="{FAE92D7C-EDDB-2784-CB5A-451646828B57}"/>
              </a:ext>
            </a:extLst>
          </p:cNvPr>
          <p:cNvSpPr>
            <a:spLocks noGrp="1"/>
          </p:cNvSpPr>
          <p:nvPr>
            <p:ph sz="quarter" idx="4"/>
          </p:nvPr>
        </p:nvSpPr>
        <p:spPr>
          <a:xfrm>
            <a:off x="4979576" y="2514600"/>
            <a:ext cx="2006929" cy="3684588"/>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lgn="l">
              <a:buFont typeface="Arial" panose="020B0604020202020204" pitchFamily="34" charset="0"/>
              <a:buChar char="•"/>
            </a:pPr>
            <a:r>
              <a:rPr lang="en-US" b="1" dirty="0">
                <a:latin typeface="Slack-Lato"/>
              </a:rPr>
              <a:t>A</a:t>
            </a:r>
            <a:r>
              <a:rPr lang="en-US" b="1" i="0" dirty="0">
                <a:effectLst/>
                <a:latin typeface="Slack-Lato"/>
              </a:rPr>
              <a:t>lmost all non married</a:t>
            </a:r>
            <a:endParaRPr lang="en-US" b="0" i="0" dirty="0">
              <a:effectLst/>
              <a:latin typeface="Slack-Lato"/>
            </a:endParaRPr>
          </a:p>
          <a:p>
            <a:pPr algn="l">
              <a:buFont typeface="Arial" panose="020B0604020202020204" pitchFamily="34" charset="0"/>
              <a:buChar char="•"/>
            </a:pPr>
            <a:r>
              <a:rPr lang="en-US" dirty="0">
                <a:latin typeface="Slack-Lato"/>
              </a:rPr>
              <a:t>B</a:t>
            </a:r>
            <a:r>
              <a:rPr lang="en-US" b="0" i="0" dirty="0">
                <a:effectLst/>
                <a:latin typeface="Slack-Lato"/>
              </a:rPr>
              <a:t>ringing in 2nd lowest revenue</a:t>
            </a:r>
          </a:p>
          <a:p>
            <a:pPr algn="l">
              <a:buFont typeface="Arial" panose="020B0604020202020204" pitchFamily="34" charset="0"/>
              <a:buChar char="•"/>
            </a:pPr>
            <a:r>
              <a:rPr lang="en-US" dirty="0">
                <a:latin typeface="Slack-Lato"/>
              </a:rPr>
              <a:t>M</a:t>
            </a:r>
            <a:r>
              <a:rPr lang="en-US" b="0" i="0" dirty="0">
                <a:effectLst/>
                <a:latin typeface="Slack-Lato"/>
              </a:rPr>
              <a:t>ostly month-month contracts</a:t>
            </a:r>
          </a:p>
          <a:p>
            <a:pPr algn="l">
              <a:buFont typeface="Arial" panose="020B0604020202020204" pitchFamily="34" charset="0"/>
              <a:buChar char="•"/>
            </a:pPr>
            <a:r>
              <a:rPr lang="en-US" dirty="0">
                <a:latin typeface="Slack-Lato"/>
              </a:rPr>
              <a:t>I</a:t>
            </a:r>
            <a:r>
              <a:rPr lang="en-US" b="0" i="0" dirty="0">
                <a:effectLst/>
                <a:latin typeface="Slack-Lato"/>
              </a:rPr>
              <a:t>ncurring </a:t>
            </a:r>
            <a:r>
              <a:rPr lang="en-US" b="1" i="0" dirty="0">
                <a:effectLst/>
                <a:latin typeface="Slack-Lato"/>
              </a:rPr>
              <a:t>lots of extra data charges</a:t>
            </a:r>
            <a:r>
              <a:rPr lang="en-US" b="0" i="0" dirty="0">
                <a:effectLst/>
                <a:latin typeface="Slack-Lato"/>
              </a:rPr>
              <a:t> but not much long distance charges</a:t>
            </a:r>
          </a:p>
          <a:p>
            <a:pPr algn="l">
              <a:buFont typeface="Arial" panose="020B0604020202020204" pitchFamily="34" charset="0"/>
              <a:buChar char="•"/>
            </a:pPr>
            <a:r>
              <a:rPr lang="en-US" b="0" i="0" dirty="0">
                <a:effectLst/>
                <a:latin typeface="Slack-Lato"/>
              </a:rPr>
              <a:t>Mostly new to the company</a:t>
            </a:r>
          </a:p>
          <a:p>
            <a:pPr algn="l">
              <a:buFont typeface="Arial" panose="020B0604020202020204" pitchFamily="34" charset="0"/>
              <a:buChar char="•"/>
            </a:pPr>
            <a:r>
              <a:rPr lang="en-US" b="1" dirty="0">
                <a:latin typeface="Slack-Lato"/>
              </a:rPr>
              <a:t>H</a:t>
            </a:r>
            <a:r>
              <a:rPr lang="en-US" b="1" i="0" dirty="0">
                <a:effectLst/>
                <a:latin typeface="Slack-Lato"/>
              </a:rPr>
              <a:t>ighest churn rate.</a:t>
            </a:r>
            <a:endParaRPr lang="en-US" b="0" i="0" dirty="0">
              <a:effectLst/>
              <a:latin typeface="Slack-Lato"/>
            </a:endParaRPr>
          </a:p>
          <a:p>
            <a:endParaRPr lang="en-US" dirty="0"/>
          </a:p>
        </p:txBody>
      </p:sp>
      <p:sp>
        <p:nvSpPr>
          <p:cNvPr id="10" name="Text Placeholder 4">
            <a:extLst>
              <a:ext uri="{FF2B5EF4-FFF2-40B4-BE49-F238E27FC236}">
                <a16:creationId xmlns:a16="http://schemas.microsoft.com/office/drawing/2014/main" id="{F2F69E01-EB8F-4CC1-136C-FDFF5DB646BB}"/>
              </a:ext>
            </a:extLst>
          </p:cNvPr>
          <p:cNvSpPr txBox="1">
            <a:spLocks/>
          </p:cNvSpPr>
          <p:nvPr/>
        </p:nvSpPr>
        <p:spPr>
          <a:xfrm>
            <a:off x="7149366" y="1666154"/>
            <a:ext cx="2006929" cy="82391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Cluster 3</a:t>
            </a:r>
          </a:p>
          <a:p>
            <a:endParaRPr lang="en-US" dirty="0"/>
          </a:p>
        </p:txBody>
      </p:sp>
      <p:sp>
        <p:nvSpPr>
          <p:cNvPr id="11" name="Text Placeholder 4">
            <a:extLst>
              <a:ext uri="{FF2B5EF4-FFF2-40B4-BE49-F238E27FC236}">
                <a16:creationId xmlns:a16="http://schemas.microsoft.com/office/drawing/2014/main" id="{11730BF2-5AE8-EEA1-29E1-4EAA94E31A3F}"/>
              </a:ext>
            </a:extLst>
          </p:cNvPr>
          <p:cNvSpPr txBox="1">
            <a:spLocks/>
          </p:cNvSpPr>
          <p:nvPr/>
        </p:nvSpPr>
        <p:spPr>
          <a:xfrm>
            <a:off x="9404530" y="1682149"/>
            <a:ext cx="1844316" cy="80791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Cluster 4</a:t>
            </a:r>
          </a:p>
          <a:p>
            <a:endParaRPr lang="en-US" dirty="0"/>
          </a:p>
        </p:txBody>
      </p:sp>
      <p:sp>
        <p:nvSpPr>
          <p:cNvPr id="13" name="Content Placeholder 7">
            <a:extLst>
              <a:ext uri="{FF2B5EF4-FFF2-40B4-BE49-F238E27FC236}">
                <a16:creationId xmlns:a16="http://schemas.microsoft.com/office/drawing/2014/main" id="{B77B8CE3-0DE6-6165-7430-500A3F732807}"/>
              </a:ext>
            </a:extLst>
          </p:cNvPr>
          <p:cNvSpPr txBox="1">
            <a:spLocks/>
          </p:cNvSpPr>
          <p:nvPr/>
        </p:nvSpPr>
        <p:spPr>
          <a:xfrm>
            <a:off x="2865782" y="2513116"/>
            <a:ext cx="2006929" cy="368755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lack-Lato"/>
              </a:rPr>
              <a:t>Mostly non-married,</a:t>
            </a:r>
          </a:p>
          <a:p>
            <a:r>
              <a:rPr lang="en-US" b="1" dirty="0">
                <a:latin typeface="Slack-Lato"/>
              </a:rPr>
              <a:t>Lowest revenue</a:t>
            </a:r>
            <a:endParaRPr lang="en-US" dirty="0">
              <a:latin typeface="Slack-Lato"/>
            </a:endParaRPr>
          </a:p>
          <a:p>
            <a:r>
              <a:rPr lang="en-US" dirty="0">
                <a:latin typeface="Slack-Lato"/>
              </a:rPr>
              <a:t>Mostly month-month contracts</a:t>
            </a:r>
          </a:p>
          <a:p>
            <a:r>
              <a:rPr lang="en-US" dirty="0">
                <a:latin typeface="Slack-Lato"/>
              </a:rPr>
              <a:t>Incurring the </a:t>
            </a:r>
            <a:r>
              <a:rPr lang="en-US" b="1" dirty="0">
                <a:latin typeface="Slack-Lato"/>
              </a:rPr>
              <a:t>least extra data</a:t>
            </a:r>
            <a:r>
              <a:rPr lang="en-US" dirty="0">
                <a:latin typeface="Slack-Lato"/>
              </a:rPr>
              <a:t> and long-distance charges</a:t>
            </a:r>
          </a:p>
          <a:p>
            <a:r>
              <a:rPr lang="en-US" dirty="0">
                <a:latin typeface="Slack-Lato"/>
              </a:rPr>
              <a:t>Most have not been with the company long.</a:t>
            </a:r>
          </a:p>
          <a:p>
            <a:endParaRPr lang="en-US" dirty="0"/>
          </a:p>
        </p:txBody>
      </p:sp>
      <p:sp>
        <p:nvSpPr>
          <p:cNvPr id="14" name="Content Placeholder 7">
            <a:extLst>
              <a:ext uri="{FF2B5EF4-FFF2-40B4-BE49-F238E27FC236}">
                <a16:creationId xmlns:a16="http://schemas.microsoft.com/office/drawing/2014/main" id="{811D1476-B80C-ABD6-41F1-34A5CC7317B5}"/>
              </a:ext>
            </a:extLst>
          </p:cNvPr>
          <p:cNvSpPr txBox="1">
            <a:spLocks/>
          </p:cNvSpPr>
          <p:nvPr/>
        </p:nvSpPr>
        <p:spPr>
          <a:xfrm>
            <a:off x="7149366" y="2514600"/>
            <a:ext cx="2006929" cy="368458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dirty="0">
                <a:latin typeface="Slack-Lato"/>
              </a:rPr>
              <a:t>A</a:t>
            </a:r>
            <a:r>
              <a:rPr lang="en-US" b="0" i="0" dirty="0">
                <a:effectLst/>
                <a:latin typeface="Slack-Lato"/>
              </a:rPr>
              <a:t>lmost all married</a:t>
            </a:r>
          </a:p>
          <a:p>
            <a:pPr algn="l">
              <a:buFont typeface="Arial" panose="020B0604020202020204" pitchFamily="34" charset="0"/>
              <a:buChar char="•"/>
            </a:pPr>
            <a:r>
              <a:rPr lang="en-US" b="0" i="0" dirty="0">
                <a:effectLst/>
                <a:latin typeface="Slack-Lato"/>
              </a:rPr>
              <a:t>3rd lowest revenue</a:t>
            </a:r>
          </a:p>
          <a:p>
            <a:pPr algn="l">
              <a:buFont typeface="Arial" panose="020B0604020202020204" pitchFamily="34" charset="0"/>
              <a:buChar char="•"/>
            </a:pPr>
            <a:r>
              <a:rPr lang="en-US" b="0" i="0" dirty="0">
                <a:effectLst/>
                <a:latin typeface="Slack-Lato"/>
              </a:rPr>
              <a:t>Mostly on 2-year contracts, incurring </a:t>
            </a:r>
            <a:r>
              <a:rPr lang="en-US" b="1" i="0" dirty="0">
                <a:effectLst/>
                <a:latin typeface="Slack-Lato"/>
              </a:rPr>
              <a:t>hardly any extra data charges</a:t>
            </a:r>
            <a:endParaRPr lang="en-US" b="0" i="0" dirty="0">
              <a:effectLst/>
              <a:latin typeface="Slack-Lato"/>
            </a:endParaRPr>
          </a:p>
          <a:p>
            <a:pPr algn="l">
              <a:buFont typeface="Arial" panose="020B0604020202020204" pitchFamily="34" charset="0"/>
              <a:buChar char="•"/>
            </a:pPr>
            <a:r>
              <a:rPr lang="en-US" dirty="0">
                <a:latin typeface="Slack-Lato"/>
              </a:rPr>
              <a:t>S</a:t>
            </a:r>
            <a:r>
              <a:rPr lang="en-US" b="0" i="0" dirty="0">
                <a:effectLst/>
                <a:latin typeface="Slack-Lato"/>
              </a:rPr>
              <a:t>izeable amounts have been with the company for more than 70 months.</a:t>
            </a:r>
          </a:p>
          <a:p>
            <a:pPr algn="l">
              <a:buFont typeface="Arial" panose="020B0604020202020204" pitchFamily="34" charset="0"/>
              <a:buChar char="•"/>
            </a:pPr>
            <a:r>
              <a:rPr lang="en-US" b="1" i="0" dirty="0">
                <a:effectLst/>
                <a:latin typeface="Slack-Lato"/>
              </a:rPr>
              <a:t>Lowest churn</a:t>
            </a:r>
            <a:endParaRPr lang="en-US" b="0" i="0" dirty="0">
              <a:effectLst/>
              <a:latin typeface="Slack-Lato"/>
            </a:endParaRPr>
          </a:p>
          <a:p>
            <a:endParaRPr lang="en-US" dirty="0"/>
          </a:p>
        </p:txBody>
      </p:sp>
      <p:sp>
        <p:nvSpPr>
          <p:cNvPr id="15" name="Content Placeholder 7">
            <a:extLst>
              <a:ext uri="{FF2B5EF4-FFF2-40B4-BE49-F238E27FC236}">
                <a16:creationId xmlns:a16="http://schemas.microsoft.com/office/drawing/2014/main" id="{8B6B3F90-3403-8B2D-B681-61F08984F540}"/>
              </a:ext>
            </a:extLst>
          </p:cNvPr>
          <p:cNvSpPr txBox="1">
            <a:spLocks/>
          </p:cNvSpPr>
          <p:nvPr/>
        </p:nvSpPr>
        <p:spPr>
          <a:xfrm>
            <a:off x="9404530" y="2514600"/>
            <a:ext cx="1844315" cy="368458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b="0" i="0" dirty="0">
                <a:effectLst/>
                <a:latin typeface="Slack-Lato"/>
              </a:rPr>
              <a:t>Majority are non-married,</a:t>
            </a:r>
          </a:p>
          <a:p>
            <a:pPr algn="l">
              <a:buFont typeface="Arial" panose="020B0604020202020204" pitchFamily="34" charset="0"/>
              <a:buChar char="•"/>
            </a:pPr>
            <a:r>
              <a:rPr lang="en-US" b="0" i="0" dirty="0">
                <a:effectLst/>
                <a:latin typeface="Slack-Lato"/>
              </a:rPr>
              <a:t>month-month &amp; 1-year contracts</a:t>
            </a:r>
          </a:p>
          <a:p>
            <a:pPr algn="l">
              <a:buFont typeface="Arial" panose="020B0604020202020204" pitchFamily="34" charset="0"/>
              <a:buChar char="•"/>
            </a:pPr>
            <a:r>
              <a:rPr lang="en-US" b="1" i="0" dirty="0">
                <a:effectLst/>
                <a:latin typeface="Slack-Lato"/>
              </a:rPr>
              <a:t>Mostly not incurring extra data or long-distance charges</a:t>
            </a:r>
            <a:endParaRPr lang="en-US" b="0" i="0" dirty="0">
              <a:effectLst/>
              <a:latin typeface="Slack-Lato"/>
            </a:endParaRPr>
          </a:p>
          <a:p>
            <a:pPr algn="l">
              <a:buFont typeface="Arial" panose="020B0604020202020204" pitchFamily="34" charset="0"/>
              <a:buChar char="•"/>
            </a:pPr>
            <a:r>
              <a:rPr lang="en-US" b="0" i="0" dirty="0">
                <a:effectLst/>
                <a:latin typeface="Slack-Lato"/>
              </a:rPr>
              <a:t>Been with the company for at least 3 years (hardly any new customers)</a:t>
            </a:r>
          </a:p>
          <a:p>
            <a:pPr algn="l">
              <a:buFont typeface="Arial" panose="020B0604020202020204" pitchFamily="34" charset="0"/>
              <a:buChar char="•"/>
            </a:pPr>
            <a:r>
              <a:rPr lang="en-US" b="0" i="0" dirty="0">
                <a:effectLst/>
                <a:latin typeface="Slack-Lato"/>
              </a:rPr>
              <a:t>Low churn</a:t>
            </a:r>
          </a:p>
          <a:p>
            <a:endParaRPr lang="en-US" dirty="0"/>
          </a:p>
        </p:txBody>
      </p:sp>
      <p:sp>
        <p:nvSpPr>
          <p:cNvPr id="17" name="Text Placeholder 6">
            <a:extLst>
              <a:ext uri="{FF2B5EF4-FFF2-40B4-BE49-F238E27FC236}">
                <a16:creationId xmlns:a16="http://schemas.microsoft.com/office/drawing/2014/main" id="{2D1134C6-A5F9-35CE-204F-72FB8FD45A69}"/>
              </a:ext>
            </a:extLst>
          </p:cNvPr>
          <p:cNvSpPr txBox="1">
            <a:spLocks/>
          </p:cNvSpPr>
          <p:nvPr/>
        </p:nvSpPr>
        <p:spPr>
          <a:xfrm>
            <a:off x="4979575" y="1669796"/>
            <a:ext cx="2006929" cy="82391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dk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dk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dk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dk1"/>
                </a:solidFill>
                <a:latin typeface="+mn-lt"/>
                <a:ea typeface="+mn-ea"/>
                <a:cs typeface="+mn-cs"/>
              </a:defRPr>
            </a:lvl9pPr>
          </a:lstStyle>
          <a:p>
            <a:r>
              <a:rPr lang="en-US" dirty="0"/>
              <a:t>Cluster 2</a:t>
            </a:r>
          </a:p>
          <a:p>
            <a:endParaRPr lang="en-US" dirty="0"/>
          </a:p>
        </p:txBody>
      </p:sp>
    </p:spTree>
    <p:extLst>
      <p:ext uri="{BB962C8B-B14F-4D97-AF65-F5344CB8AC3E}">
        <p14:creationId xmlns:p14="http://schemas.microsoft.com/office/powerpoint/2010/main" val="392478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7A2131DA-C8BE-1E9F-763D-08A8CD560E69}"/>
              </a:ext>
            </a:extLst>
          </p:cNvPr>
          <p:cNvPicPr>
            <a:picLocks noChangeAspect="1"/>
          </p:cNvPicPr>
          <p:nvPr/>
        </p:nvPicPr>
        <p:blipFill rotWithShape="1">
          <a:blip r:embed="rId2"/>
          <a:srcRect l="23289" b="9091"/>
          <a:stretch/>
        </p:blipFill>
        <p:spPr>
          <a:xfrm>
            <a:off x="3522468" y="10"/>
            <a:ext cx="8669532" cy="6857990"/>
          </a:xfrm>
          <a:prstGeom prst="rect">
            <a:avLst/>
          </a:prstGeom>
        </p:spPr>
      </p:pic>
      <p:sp>
        <p:nvSpPr>
          <p:cNvPr id="25"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FBD8DA-8E79-E046-F30F-5EFA97DC168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Conclusion</a:t>
            </a:r>
            <a:br>
              <a:rPr lang="en-US" sz="2800"/>
            </a:br>
            <a:r>
              <a:rPr lang="en-US" sz="2800"/>
              <a:t> </a:t>
            </a: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B9A68BA-8090-4837-E326-5462169788F7}"/>
              </a:ext>
            </a:extLst>
          </p:cNvPr>
          <p:cNvSpPr txBox="1"/>
          <p:nvPr/>
        </p:nvSpPr>
        <p:spPr>
          <a:xfrm>
            <a:off x="371094" y="2718054"/>
            <a:ext cx="3438906" cy="3207258"/>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1700" dirty="0"/>
              <a:t>PCA and K-means were found to be better at forming clusters for classification</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Some clusters contained almost similar information.</a:t>
            </a:r>
          </a:p>
          <a:p>
            <a:pPr indent="-228600">
              <a:lnSpc>
                <a:spcPct val="90000"/>
              </a:lnSpc>
              <a:spcAft>
                <a:spcPts val="600"/>
              </a:spcAft>
              <a:buFont typeface="Arial" panose="020B0604020202020204" pitchFamily="34" charset="0"/>
              <a:buChar char="•"/>
            </a:pPr>
            <a:r>
              <a:rPr lang="en-US" sz="1700" dirty="0">
                <a:latin typeface="Slack-Lato"/>
              </a:rPr>
              <a:t>T</a:t>
            </a:r>
            <a:r>
              <a:rPr lang="en-US" sz="1700" b="0" i="0" dirty="0">
                <a:effectLst/>
                <a:latin typeface="Slack-Lato"/>
              </a:rPr>
              <a:t>he customer segments produced with the algorithms can prove very useful for the Telecom company to look at reasons for high customer churn, create better offers for customers, and know exactly which customers to target with these offers and thereby increase their revenue.</a:t>
            </a:r>
            <a:endParaRPr lang="en-US" sz="1700" dirty="0"/>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117116466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outdoor, dark, night&#10;&#10;Description automatically generated">
            <a:extLst>
              <a:ext uri="{FF2B5EF4-FFF2-40B4-BE49-F238E27FC236}">
                <a16:creationId xmlns:a16="http://schemas.microsoft.com/office/drawing/2014/main" id="{E0B0C897-6A10-0419-DE28-BE21A4285B4C}"/>
              </a:ext>
            </a:extLst>
          </p:cNvPr>
          <p:cNvPicPr>
            <a:picLocks noChangeAspect="1"/>
          </p:cNvPicPr>
          <p:nvPr/>
        </p:nvPicPr>
        <p:blipFill rotWithShape="1">
          <a:blip r:embed="rId2">
            <a:extLst>
              <a:ext uri="{28A0092B-C50C-407E-A947-70E740481C1C}">
                <a14:useLocalDpi xmlns:a14="http://schemas.microsoft.com/office/drawing/2010/main" val="0"/>
              </a:ext>
            </a:extLst>
          </a:blip>
          <a:srcRect t="25014"/>
          <a:stretch/>
        </p:blipFill>
        <p:spPr>
          <a:xfrm>
            <a:off x="20" y="1282"/>
            <a:ext cx="12191980" cy="6856718"/>
          </a:xfrm>
          <a:prstGeom prst="rect">
            <a:avLst/>
          </a:prstGeom>
        </p:spPr>
      </p:pic>
    </p:spTree>
    <p:extLst>
      <p:ext uri="{BB962C8B-B14F-4D97-AF65-F5344CB8AC3E}">
        <p14:creationId xmlns:p14="http://schemas.microsoft.com/office/powerpoint/2010/main" val="390359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hand holding a book">
            <a:extLst>
              <a:ext uri="{FF2B5EF4-FFF2-40B4-BE49-F238E27FC236}">
                <a16:creationId xmlns:a16="http://schemas.microsoft.com/office/drawing/2014/main" id="{882B90B0-92BC-F9B9-034B-82FCE93838E7}"/>
              </a:ext>
            </a:extLst>
          </p:cNvPr>
          <p:cNvPicPr>
            <a:picLocks noChangeAspect="1"/>
          </p:cNvPicPr>
          <p:nvPr/>
        </p:nvPicPr>
        <p:blipFill rotWithShape="1">
          <a:blip r:embed="rId2">
            <a:extLst>
              <a:ext uri="{28A0092B-C50C-407E-A947-70E740481C1C}">
                <a14:useLocalDpi xmlns:a14="http://schemas.microsoft.com/office/drawing/2010/main" val="0"/>
              </a:ext>
            </a:extLst>
          </a:blip>
          <a:srcRect b="15094"/>
          <a:stretch/>
        </p:blipFill>
        <p:spPr>
          <a:xfrm>
            <a:off x="-1" y="10"/>
            <a:ext cx="12192000" cy="6857990"/>
          </a:xfrm>
          <a:prstGeom prst="rect">
            <a:avLst/>
          </a:prstGeom>
        </p:spPr>
      </p:pic>
      <p:sp>
        <p:nvSpPr>
          <p:cNvPr id="2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F1E8299-171B-383A-10EE-81134D5253F2}"/>
              </a:ext>
            </a:extLst>
          </p:cNvPr>
          <p:cNvSpPr>
            <a:spLocks noGrp="1"/>
          </p:cNvSpPr>
          <p:nvPr>
            <p:ph type="title"/>
          </p:nvPr>
        </p:nvSpPr>
        <p:spPr>
          <a:xfrm>
            <a:off x="709448" y="1913950"/>
            <a:ext cx="4204137" cy="1342754"/>
          </a:xfrm>
        </p:spPr>
        <p:txBody>
          <a:bodyPr>
            <a:normAutofit/>
          </a:bodyPr>
          <a:lstStyle/>
          <a:p>
            <a:pPr algn="ctr"/>
            <a:r>
              <a:rPr lang="en-GB" sz="6000" dirty="0"/>
              <a:t>Data Source</a:t>
            </a:r>
            <a:endParaRPr lang="en-US" sz="6000" dirty="0"/>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D31531-1F22-0370-DF2A-B61D33AA1073}"/>
              </a:ext>
            </a:extLst>
          </p:cNvPr>
          <p:cNvSpPr>
            <a:spLocks noGrp="1"/>
          </p:cNvSpPr>
          <p:nvPr>
            <p:ph idx="1"/>
          </p:nvPr>
        </p:nvSpPr>
        <p:spPr>
          <a:xfrm>
            <a:off x="525516" y="3417573"/>
            <a:ext cx="4593021" cy="2619839"/>
          </a:xfrm>
        </p:spPr>
        <p:txBody>
          <a:bodyPr anchor="ctr">
            <a:normAutofit/>
          </a:bodyPr>
          <a:lstStyle/>
          <a:p>
            <a:r>
              <a:rPr lang="en-GB" dirty="0"/>
              <a:t>A </a:t>
            </a:r>
            <a:r>
              <a:rPr lang="en-GB" dirty="0">
                <a:hlinkClick r:id="rId3" action="ppaction://hlinkfile"/>
              </a:rPr>
              <a:t>data set </a:t>
            </a:r>
            <a:r>
              <a:rPr lang="en-GB" dirty="0"/>
              <a:t> from Maven Analytics was used.</a:t>
            </a:r>
          </a:p>
          <a:p>
            <a:endParaRPr lang="en-GB" dirty="0"/>
          </a:p>
          <a:p>
            <a:r>
              <a:rPr lang="en-GB" dirty="0"/>
              <a:t>It has 38 columns and 7044 rows</a:t>
            </a:r>
            <a:endParaRPr lang="en-US" dirty="0"/>
          </a:p>
        </p:txBody>
      </p:sp>
    </p:spTree>
    <p:extLst>
      <p:ext uri="{BB962C8B-B14F-4D97-AF65-F5344CB8AC3E}">
        <p14:creationId xmlns:p14="http://schemas.microsoft.com/office/powerpoint/2010/main" val="333481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28C56-C1A4-0FAB-61C5-990CD7FA2B51}"/>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Process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picture containing diagram">
            <a:extLst>
              <a:ext uri="{FF2B5EF4-FFF2-40B4-BE49-F238E27FC236}">
                <a16:creationId xmlns:a16="http://schemas.microsoft.com/office/drawing/2014/main" id="{A2A7BDC8-A591-A664-32E1-8D17A4998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612" y="2512297"/>
            <a:ext cx="9406356" cy="2900598"/>
          </a:xfrm>
        </p:spPr>
      </p:pic>
    </p:spTree>
    <p:extLst>
      <p:ext uri="{BB962C8B-B14F-4D97-AF65-F5344CB8AC3E}">
        <p14:creationId xmlns:p14="http://schemas.microsoft.com/office/powerpoint/2010/main" val="29175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640F9-300A-C63D-158D-1CB10E79EBB4}"/>
              </a:ext>
            </a:extLst>
          </p:cNvPr>
          <p:cNvSpPr>
            <a:spLocks noGrp="1"/>
          </p:cNvSpPr>
          <p:nvPr>
            <p:ph type="title"/>
          </p:nvPr>
        </p:nvSpPr>
        <p:spPr>
          <a:xfrm>
            <a:off x="767290" y="1780661"/>
            <a:ext cx="3582073" cy="1463472"/>
          </a:xfrm>
        </p:spPr>
        <p:txBody>
          <a:bodyPr anchor="t">
            <a:normAutofit/>
          </a:bodyPr>
          <a:lstStyle/>
          <a:p>
            <a:r>
              <a:rPr lang="en-GB" sz="4800">
                <a:solidFill>
                  <a:schemeClr val="bg1"/>
                </a:solidFill>
              </a:rPr>
              <a:t>PostgreSQL</a:t>
            </a:r>
            <a:endParaRPr lang="en-US" sz="4800">
              <a:solidFill>
                <a:schemeClr val="bg1"/>
              </a:solidFill>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FD49848A-B68C-5421-0905-ABC0F6EA68AC}"/>
              </a:ext>
            </a:extLst>
          </p:cNvPr>
          <p:cNvSpPr>
            <a:spLocks noGrp="1"/>
          </p:cNvSpPr>
          <p:nvPr>
            <p:ph idx="1"/>
          </p:nvPr>
        </p:nvSpPr>
        <p:spPr>
          <a:xfrm>
            <a:off x="767290" y="3383121"/>
            <a:ext cx="3582072" cy="2793251"/>
          </a:xfrm>
        </p:spPr>
        <p:txBody>
          <a:bodyPr anchor="t">
            <a:normAutofit/>
          </a:bodyPr>
          <a:lstStyle/>
          <a:p>
            <a:r>
              <a:rPr lang="en-US" sz="1600" b="0" i="0" dirty="0">
                <a:solidFill>
                  <a:schemeClr val="bg1"/>
                </a:solidFill>
                <a:effectLst/>
                <a:latin typeface="Slack-Lato"/>
              </a:rPr>
              <a:t>We loaded the CSV with our data into Pandas, then cleaned this raw data and wrote that to a table we created in </a:t>
            </a:r>
            <a:r>
              <a:rPr lang="en-US" sz="1600" b="0" i="0" dirty="0" err="1">
                <a:solidFill>
                  <a:schemeClr val="bg1"/>
                </a:solidFill>
                <a:effectLst/>
                <a:latin typeface="Slack-Lato"/>
              </a:rPr>
              <a:t>postgresql</a:t>
            </a:r>
            <a:r>
              <a:rPr lang="en-US" sz="1600" b="0" i="0" dirty="0">
                <a:solidFill>
                  <a:schemeClr val="bg1"/>
                </a:solidFill>
                <a:effectLst/>
                <a:latin typeface="Slack-Lato"/>
              </a:rPr>
              <a:t>.</a:t>
            </a:r>
            <a:br>
              <a:rPr lang="en-US" sz="1600" dirty="0">
                <a:solidFill>
                  <a:schemeClr val="bg1"/>
                </a:solidFill>
              </a:rPr>
            </a:br>
            <a:r>
              <a:rPr lang="en-US" sz="1600" b="0" i="0" dirty="0">
                <a:solidFill>
                  <a:schemeClr val="bg1"/>
                </a:solidFill>
                <a:effectLst/>
                <a:latin typeface="Slack-Lato"/>
              </a:rPr>
              <a:t>After this, we selected the data we wanted (dropped the columns we weren't going to use in the algorithms) and loaded this back into a different table in </a:t>
            </a:r>
            <a:r>
              <a:rPr lang="en-US" sz="1600" b="0" i="0" dirty="0" err="1">
                <a:solidFill>
                  <a:schemeClr val="bg1"/>
                </a:solidFill>
                <a:effectLst/>
                <a:latin typeface="Slack-Lato"/>
              </a:rPr>
              <a:t>postgres</a:t>
            </a:r>
            <a:r>
              <a:rPr lang="en-US" sz="1600" b="0" i="0" dirty="0">
                <a:solidFill>
                  <a:schemeClr val="bg1"/>
                </a:solidFill>
                <a:effectLst/>
                <a:latin typeface="Slack-Lato"/>
              </a:rPr>
              <a:t>, so that we have a copy of the data we were going to use for the machine learning algorithms.</a:t>
            </a:r>
          </a:p>
          <a:p>
            <a:endParaRPr lang="en-US" sz="1600" dirty="0">
              <a:solidFill>
                <a:schemeClr val="bg1"/>
              </a:solidFill>
              <a:latin typeface="Slack-Lato"/>
            </a:endParaRPr>
          </a:p>
          <a:p>
            <a:endParaRPr lang="en-US" sz="1600" dirty="0">
              <a:solidFill>
                <a:schemeClr val="bg1"/>
              </a:solidFill>
            </a:endParaRPr>
          </a:p>
        </p:txBody>
      </p:sp>
      <p:pic>
        <p:nvPicPr>
          <p:cNvPr id="7" name="Picture 6">
            <a:extLst>
              <a:ext uri="{FF2B5EF4-FFF2-40B4-BE49-F238E27FC236}">
                <a16:creationId xmlns:a16="http://schemas.microsoft.com/office/drawing/2014/main" id="{272C2C4E-5EC5-C084-F152-C785780A8BF5}"/>
              </a:ext>
            </a:extLst>
          </p:cNvPr>
          <p:cNvPicPr>
            <a:picLocks noChangeAspect="1"/>
          </p:cNvPicPr>
          <p:nvPr/>
        </p:nvPicPr>
        <p:blipFill>
          <a:blip r:embed="rId2"/>
          <a:stretch>
            <a:fillRect/>
          </a:stretch>
        </p:blipFill>
        <p:spPr>
          <a:xfrm>
            <a:off x="5059709" y="681628"/>
            <a:ext cx="6642532" cy="1956700"/>
          </a:xfrm>
          <a:prstGeom prst="rect">
            <a:avLst/>
          </a:prstGeom>
        </p:spPr>
      </p:pic>
      <p:pic>
        <p:nvPicPr>
          <p:cNvPr id="5" name="Picture 4">
            <a:extLst>
              <a:ext uri="{FF2B5EF4-FFF2-40B4-BE49-F238E27FC236}">
                <a16:creationId xmlns:a16="http://schemas.microsoft.com/office/drawing/2014/main" id="{B71B6BC5-7F38-9487-CC6F-DFC84362EE78}"/>
              </a:ext>
            </a:extLst>
          </p:cNvPr>
          <p:cNvPicPr>
            <a:picLocks noChangeAspect="1"/>
          </p:cNvPicPr>
          <p:nvPr/>
        </p:nvPicPr>
        <p:blipFill>
          <a:blip r:embed="rId3"/>
          <a:stretch>
            <a:fillRect/>
          </a:stretch>
        </p:blipFill>
        <p:spPr>
          <a:xfrm>
            <a:off x="4932973" y="5100903"/>
            <a:ext cx="6411002" cy="797864"/>
          </a:xfrm>
          <a:prstGeom prst="rect">
            <a:avLst/>
          </a:prstGeom>
        </p:spPr>
      </p:pic>
      <p:pic>
        <p:nvPicPr>
          <p:cNvPr id="10" name="Picture 9">
            <a:extLst>
              <a:ext uri="{FF2B5EF4-FFF2-40B4-BE49-F238E27FC236}">
                <a16:creationId xmlns:a16="http://schemas.microsoft.com/office/drawing/2014/main" id="{AD0F4E56-80F2-663F-90AE-46BAA5F937ED}"/>
              </a:ext>
            </a:extLst>
          </p:cNvPr>
          <p:cNvPicPr>
            <a:picLocks noChangeAspect="1"/>
          </p:cNvPicPr>
          <p:nvPr/>
        </p:nvPicPr>
        <p:blipFill>
          <a:blip r:embed="rId4"/>
          <a:stretch>
            <a:fillRect/>
          </a:stretch>
        </p:blipFill>
        <p:spPr>
          <a:xfrm>
            <a:off x="4854179" y="2959485"/>
            <a:ext cx="6794596" cy="1820261"/>
          </a:xfrm>
          <a:prstGeom prst="rect">
            <a:avLst/>
          </a:prstGeom>
        </p:spPr>
      </p:pic>
    </p:spTree>
    <p:extLst>
      <p:ext uri="{BB962C8B-B14F-4D97-AF65-F5344CB8AC3E}">
        <p14:creationId xmlns:p14="http://schemas.microsoft.com/office/powerpoint/2010/main" val="96380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go shipping containers in a pile and on a semi-truck at a harbour">
            <a:extLst>
              <a:ext uri="{FF2B5EF4-FFF2-40B4-BE49-F238E27FC236}">
                <a16:creationId xmlns:a16="http://schemas.microsoft.com/office/drawing/2014/main" id="{82D11DC7-7BB8-5FAD-3471-72723EB08C4E}"/>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3C6A1D-76FB-EEB0-C5C6-C4ECBEB17CF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Extract, Transform &amp; Load</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07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8E27-2E1F-0718-C458-971B8A7F3CEB}"/>
              </a:ext>
            </a:extLst>
          </p:cNvPr>
          <p:cNvSpPr>
            <a:spLocks noGrp="1"/>
          </p:cNvSpPr>
          <p:nvPr>
            <p:ph type="title"/>
          </p:nvPr>
        </p:nvSpPr>
        <p:spPr/>
        <p:txBody>
          <a:bodyPr/>
          <a:lstStyle/>
          <a:p>
            <a:r>
              <a:rPr lang="en-GB" b="1" dirty="0"/>
              <a:t>ETL Process</a:t>
            </a:r>
            <a:endParaRPr lang="en-US" b="1" dirty="0"/>
          </a:p>
        </p:txBody>
      </p:sp>
      <p:sp>
        <p:nvSpPr>
          <p:cNvPr id="13" name="TextBox 12">
            <a:extLst>
              <a:ext uri="{FF2B5EF4-FFF2-40B4-BE49-F238E27FC236}">
                <a16:creationId xmlns:a16="http://schemas.microsoft.com/office/drawing/2014/main" id="{8DE71877-1288-EEB2-BFC9-7A479D03C96C}"/>
              </a:ext>
            </a:extLst>
          </p:cNvPr>
          <p:cNvSpPr txBox="1"/>
          <p:nvPr/>
        </p:nvSpPr>
        <p:spPr>
          <a:xfrm>
            <a:off x="706289" y="1864698"/>
            <a:ext cx="2311879"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EXTRACT</a:t>
            </a:r>
            <a:endParaRPr lang="en-US" dirty="0"/>
          </a:p>
        </p:txBody>
      </p:sp>
      <p:sp>
        <p:nvSpPr>
          <p:cNvPr id="15" name="TextBox 14">
            <a:extLst>
              <a:ext uri="{FF2B5EF4-FFF2-40B4-BE49-F238E27FC236}">
                <a16:creationId xmlns:a16="http://schemas.microsoft.com/office/drawing/2014/main" id="{BA7FCF5B-7934-8009-B32F-DA7775BFFAC2}"/>
              </a:ext>
            </a:extLst>
          </p:cNvPr>
          <p:cNvSpPr txBox="1"/>
          <p:nvPr/>
        </p:nvSpPr>
        <p:spPr>
          <a:xfrm>
            <a:off x="706289" y="2234030"/>
            <a:ext cx="2311879" cy="28623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dirty="0"/>
              <a:t>Import data from CSV.</a:t>
            </a:r>
          </a:p>
          <a:p>
            <a:pPr marL="285750" indent="-285750">
              <a:buFont typeface="Arial" panose="020B0604020202020204" pitchFamily="34" charset="0"/>
              <a:buChar char="•"/>
            </a:pPr>
            <a:r>
              <a:rPr lang="en-GB" dirty="0"/>
              <a:t>Copy it into an existing SQL database.</a:t>
            </a:r>
          </a:p>
          <a:p>
            <a:pPr marL="285750" indent="-285750">
              <a:buFont typeface="Arial" panose="020B0604020202020204" pitchFamily="34" charset="0"/>
              <a:buChar char="•"/>
            </a:pPr>
            <a:r>
              <a:rPr lang="en-GB" dirty="0"/>
              <a:t>Read it from the database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50996C22-1F21-4DEB-57F4-F8563857C1B2}"/>
              </a:ext>
            </a:extLst>
          </p:cNvPr>
          <p:cNvSpPr txBox="1"/>
          <p:nvPr/>
        </p:nvSpPr>
        <p:spPr>
          <a:xfrm>
            <a:off x="4389407" y="1864698"/>
            <a:ext cx="2888411"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TRANSFORM</a:t>
            </a:r>
            <a:endParaRPr lang="en-US" dirty="0"/>
          </a:p>
        </p:txBody>
      </p:sp>
      <p:sp>
        <p:nvSpPr>
          <p:cNvPr id="18" name="TextBox 17">
            <a:extLst>
              <a:ext uri="{FF2B5EF4-FFF2-40B4-BE49-F238E27FC236}">
                <a16:creationId xmlns:a16="http://schemas.microsoft.com/office/drawing/2014/main" id="{BE6478F0-871A-8271-D476-AC6952FA2B98}"/>
              </a:ext>
            </a:extLst>
          </p:cNvPr>
          <p:cNvSpPr txBox="1"/>
          <p:nvPr/>
        </p:nvSpPr>
        <p:spPr>
          <a:xfrm>
            <a:off x="4389406" y="2234030"/>
            <a:ext cx="2888412" cy="28623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dirty="0"/>
              <a:t>Remove duplicates</a:t>
            </a:r>
          </a:p>
          <a:p>
            <a:pPr marL="285750" indent="-285750">
              <a:buFont typeface="Arial" panose="020B0604020202020204" pitchFamily="34" charset="0"/>
              <a:buChar char="•"/>
            </a:pPr>
            <a:r>
              <a:rPr lang="en-GB" dirty="0"/>
              <a:t>Drop null rows</a:t>
            </a:r>
          </a:p>
          <a:p>
            <a:pPr marL="285750" indent="-285750">
              <a:buFont typeface="Arial" panose="020B0604020202020204" pitchFamily="34" charset="0"/>
              <a:buChar char="•"/>
            </a:pPr>
            <a:r>
              <a:rPr lang="en-GB" dirty="0"/>
              <a:t>Confirm the existing columns</a:t>
            </a:r>
          </a:p>
          <a:p>
            <a:pPr marL="285750" indent="-285750">
              <a:buFont typeface="Arial" panose="020B0604020202020204" pitchFamily="34" charset="0"/>
              <a:buChar char="•"/>
            </a:pPr>
            <a:r>
              <a:rPr lang="en-GB" dirty="0"/>
              <a:t>Drop unwanted columns</a:t>
            </a:r>
          </a:p>
          <a:p>
            <a:pPr marL="285750" indent="-285750">
              <a:buFont typeface="Arial" panose="020B0604020202020204" pitchFamily="34" charset="0"/>
              <a:buChar char="•"/>
            </a:pPr>
            <a:r>
              <a:rPr lang="en-GB" dirty="0"/>
              <a:t>Change categorical values to numeric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19" name="TextBox 18">
            <a:extLst>
              <a:ext uri="{FF2B5EF4-FFF2-40B4-BE49-F238E27FC236}">
                <a16:creationId xmlns:a16="http://schemas.microsoft.com/office/drawing/2014/main" id="{441663D3-D910-2C00-B40A-D99DD5434CC8}"/>
              </a:ext>
            </a:extLst>
          </p:cNvPr>
          <p:cNvSpPr txBox="1"/>
          <p:nvPr/>
        </p:nvSpPr>
        <p:spPr>
          <a:xfrm>
            <a:off x="8945592" y="2153396"/>
            <a:ext cx="184731" cy="369332"/>
          </a:xfrm>
          <a:prstGeom prst="rect">
            <a:avLst/>
          </a:prstGeom>
          <a:noFill/>
        </p:spPr>
        <p:txBody>
          <a:bodyPr wrap="none" rtlCol="0">
            <a:spAutoFit/>
          </a:bodyPr>
          <a:lstStyle/>
          <a:p>
            <a:endParaRPr lang="en-US" dirty="0"/>
          </a:p>
        </p:txBody>
      </p:sp>
      <p:sp>
        <p:nvSpPr>
          <p:cNvPr id="20" name="TextBox 19">
            <a:extLst>
              <a:ext uri="{FF2B5EF4-FFF2-40B4-BE49-F238E27FC236}">
                <a16:creationId xmlns:a16="http://schemas.microsoft.com/office/drawing/2014/main" id="{1211B3E4-6DAC-AD32-BD38-CAA3EEDFB0F9}"/>
              </a:ext>
            </a:extLst>
          </p:cNvPr>
          <p:cNvSpPr txBox="1"/>
          <p:nvPr/>
        </p:nvSpPr>
        <p:spPr>
          <a:xfrm>
            <a:off x="8765875" y="1864698"/>
            <a:ext cx="2482970"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LOAD</a:t>
            </a:r>
            <a:endParaRPr lang="en-US" dirty="0"/>
          </a:p>
        </p:txBody>
      </p:sp>
      <p:sp>
        <p:nvSpPr>
          <p:cNvPr id="21" name="TextBox 20">
            <a:extLst>
              <a:ext uri="{FF2B5EF4-FFF2-40B4-BE49-F238E27FC236}">
                <a16:creationId xmlns:a16="http://schemas.microsoft.com/office/drawing/2014/main" id="{086CB4BD-FDC2-BECC-5CA4-33866AB889DF}"/>
              </a:ext>
            </a:extLst>
          </p:cNvPr>
          <p:cNvSpPr txBox="1"/>
          <p:nvPr/>
        </p:nvSpPr>
        <p:spPr>
          <a:xfrm>
            <a:off x="8765875" y="2234030"/>
            <a:ext cx="2482970" cy="28623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dirty="0"/>
              <a:t>The cleansed dataset was then pushed back to the PostgreSQL Data Base for future manipulation.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2" name="Arrow: Right 21">
            <a:extLst>
              <a:ext uri="{FF2B5EF4-FFF2-40B4-BE49-F238E27FC236}">
                <a16:creationId xmlns:a16="http://schemas.microsoft.com/office/drawing/2014/main" id="{99EAA6A6-F684-1561-4180-836C68C98A9E}"/>
              </a:ext>
            </a:extLst>
          </p:cNvPr>
          <p:cNvSpPr/>
          <p:nvPr/>
        </p:nvSpPr>
        <p:spPr>
          <a:xfrm>
            <a:off x="3226279" y="2802073"/>
            <a:ext cx="1078302" cy="48459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65B1044-B8BC-6398-B0D3-AEA2FF222BE1}"/>
              </a:ext>
            </a:extLst>
          </p:cNvPr>
          <p:cNvSpPr/>
          <p:nvPr/>
        </p:nvSpPr>
        <p:spPr>
          <a:xfrm>
            <a:off x="7513966" y="2712177"/>
            <a:ext cx="1129701" cy="57448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60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E6320073-1C56-6D58-E81B-CBB8C3BC6602}"/>
              </a:ext>
            </a:extLst>
          </p:cNvPr>
          <p:cNvPicPr>
            <a:picLocks noChangeAspect="1"/>
          </p:cNvPicPr>
          <p:nvPr/>
        </p:nvPicPr>
        <p:blipFill rotWithShape="1">
          <a:blip r:embed="rId2"/>
          <a:srcRect l="11468" r="1743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771767-9275-4F73-A3E4-868F85F64E0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Exploratory Data Analysis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5746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344DF-2E4B-718A-AAEC-B6371204B660}"/>
              </a:ext>
            </a:extLst>
          </p:cNvPr>
          <p:cNvSpPr>
            <a:spLocks noGrp="1"/>
          </p:cNvSpPr>
          <p:nvPr>
            <p:ph type="title"/>
          </p:nvPr>
        </p:nvSpPr>
        <p:spPr>
          <a:xfrm>
            <a:off x="7255564" y="834888"/>
            <a:ext cx="4314645" cy="1268958"/>
          </a:xfrm>
        </p:spPr>
        <p:txBody>
          <a:bodyPr anchor="b">
            <a:normAutofit/>
          </a:bodyPr>
          <a:lstStyle/>
          <a:p>
            <a:r>
              <a:rPr lang="en-GB" sz="3200"/>
              <a:t>EDA</a:t>
            </a:r>
            <a:endParaRPr lang="en-US" sz="3200"/>
          </a:p>
        </p:txBody>
      </p:sp>
      <p:pic>
        <p:nvPicPr>
          <p:cNvPr id="5" name="Picture 4" descr="Graph">
            <a:extLst>
              <a:ext uri="{FF2B5EF4-FFF2-40B4-BE49-F238E27FC236}">
                <a16:creationId xmlns:a16="http://schemas.microsoft.com/office/drawing/2014/main" id="{7F448311-EE23-0DB0-5542-D43442A669AA}"/>
              </a:ext>
            </a:extLst>
          </p:cNvPr>
          <p:cNvPicPr>
            <a:picLocks noChangeAspect="1"/>
          </p:cNvPicPr>
          <p:nvPr/>
        </p:nvPicPr>
        <p:blipFill rotWithShape="1">
          <a:blip r:embed="rId2"/>
          <a:srcRect l="13758" r="2502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426D89E-A80C-CDAD-173E-2AD88C7FA91B}"/>
              </a:ext>
            </a:extLst>
          </p:cNvPr>
          <p:cNvSpPr>
            <a:spLocks noGrp="1"/>
          </p:cNvSpPr>
          <p:nvPr>
            <p:ph idx="1"/>
          </p:nvPr>
        </p:nvSpPr>
        <p:spPr>
          <a:xfrm>
            <a:off x="7255563" y="2557587"/>
            <a:ext cx="4314645" cy="3717317"/>
          </a:xfrm>
        </p:spPr>
        <p:txBody>
          <a:bodyPr anchor="t">
            <a:normAutofit/>
          </a:bodyPr>
          <a:lstStyle/>
          <a:p>
            <a:r>
              <a:rPr lang="en-GB" sz="1800" dirty="0"/>
              <a:t>Done before Transformation of the data</a:t>
            </a:r>
          </a:p>
          <a:p>
            <a:r>
              <a:rPr lang="en-GB" sz="1800" dirty="0"/>
              <a:t>Tried to identify trends that exist in the data</a:t>
            </a:r>
          </a:p>
          <a:p>
            <a:r>
              <a:rPr lang="en-GB" sz="1800" dirty="0"/>
              <a:t>To identify the relevant columns</a:t>
            </a:r>
          </a:p>
          <a:p>
            <a:r>
              <a:rPr lang="en-GB" sz="1800" dirty="0"/>
              <a:t>Begin to understand the dataset and its features.</a:t>
            </a:r>
            <a:endParaRPr lang="en-US" sz="1800" dirty="0"/>
          </a:p>
        </p:txBody>
      </p:sp>
    </p:spTree>
    <p:extLst>
      <p:ext uri="{BB962C8B-B14F-4D97-AF65-F5344CB8AC3E}">
        <p14:creationId xmlns:p14="http://schemas.microsoft.com/office/powerpoint/2010/main" val="3640433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TotalTime>
  <Words>798</Words>
  <Application>Microsoft Office PowerPoint</Application>
  <PresentationFormat>Widescreen</PresentationFormat>
  <Paragraphs>113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Slack-Lato</vt:lpstr>
      <vt:lpstr>Office Theme</vt:lpstr>
      <vt:lpstr>Customer Classifiers</vt:lpstr>
      <vt:lpstr>Project Overview </vt:lpstr>
      <vt:lpstr>Data Source</vt:lpstr>
      <vt:lpstr>Process</vt:lpstr>
      <vt:lpstr>PostgreSQL</vt:lpstr>
      <vt:lpstr>Extract, Transform &amp; Load</vt:lpstr>
      <vt:lpstr>ETL Process</vt:lpstr>
      <vt:lpstr>Exploratory Data Analysis</vt:lpstr>
      <vt:lpstr>EDA</vt:lpstr>
      <vt:lpstr>EDA</vt:lpstr>
      <vt:lpstr>PowerPoint Presentation</vt:lpstr>
      <vt:lpstr>Customer Classification</vt:lpstr>
      <vt:lpstr>PowerPoint Presentation</vt:lpstr>
      <vt:lpstr>Customer Segmentation 1. Using PCA &amp; t-SNE in K-Means</vt:lpstr>
      <vt:lpstr>Elbow Curve</vt:lpstr>
      <vt:lpstr>2. Using t-SNE in K-Means</vt:lpstr>
      <vt:lpstr>3. Using PCA in K-Means</vt:lpstr>
      <vt:lpstr>Hierarchical Classification</vt:lpstr>
      <vt:lpstr>Tableau</vt:lpstr>
      <vt:lpstr>Demo</vt:lpstr>
      <vt:lpstr>Customer Profiles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Classifiers</dc:title>
  <dc:creator>Kantai Melau</dc:creator>
  <cp:lastModifiedBy>Kantai Melau</cp:lastModifiedBy>
  <cp:revision>7</cp:revision>
  <dcterms:created xsi:type="dcterms:W3CDTF">2022-11-03T19:09:19Z</dcterms:created>
  <dcterms:modified xsi:type="dcterms:W3CDTF">2022-11-14T20:43:34Z</dcterms:modified>
</cp:coreProperties>
</file>